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4" r:id="rId2"/>
  </p:sldMasterIdLst>
  <p:notesMasterIdLst>
    <p:notesMasterId r:id="rId61"/>
  </p:notesMasterIdLst>
  <p:sldIdLst>
    <p:sldId id="309" r:id="rId3"/>
    <p:sldId id="349" r:id="rId4"/>
    <p:sldId id="346" r:id="rId5"/>
    <p:sldId id="311" r:id="rId6"/>
    <p:sldId id="338" r:id="rId7"/>
    <p:sldId id="342" r:id="rId8"/>
    <p:sldId id="347" r:id="rId9"/>
    <p:sldId id="348" r:id="rId10"/>
    <p:sldId id="343" r:id="rId11"/>
    <p:sldId id="344" r:id="rId12"/>
    <p:sldId id="345" r:id="rId13"/>
    <p:sldId id="350" r:id="rId14"/>
    <p:sldId id="351" r:id="rId15"/>
    <p:sldId id="352" r:id="rId16"/>
    <p:sldId id="353" r:id="rId17"/>
    <p:sldId id="354" r:id="rId18"/>
    <p:sldId id="355" r:id="rId19"/>
    <p:sldId id="356" r:id="rId20"/>
    <p:sldId id="358" r:id="rId21"/>
    <p:sldId id="359" r:id="rId22"/>
    <p:sldId id="360" r:id="rId23"/>
    <p:sldId id="361" r:id="rId24"/>
    <p:sldId id="362" r:id="rId25"/>
    <p:sldId id="363" r:id="rId26"/>
    <p:sldId id="357" r:id="rId27"/>
    <p:sldId id="365" r:id="rId28"/>
    <p:sldId id="364" r:id="rId29"/>
    <p:sldId id="376" r:id="rId30"/>
    <p:sldId id="366" r:id="rId31"/>
    <p:sldId id="367" r:id="rId32"/>
    <p:sldId id="368" r:id="rId33"/>
    <p:sldId id="369" r:id="rId34"/>
    <p:sldId id="372" r:id="rId35"/>
    <p:sldId id="370" r:id="rId36"/>
    <p:sldId id="374" r:id="rId37"/>
    <p:sldId id="371" r:id="rId38"/>
    <p:sldId id="373" r:id="rId39"/>
    <p:sldId id="377" r:id="rId40"/>
    <p:sldId id="378" r:id="rId41"/>
    <p:sldId id="375" r:id="rId42"/>
    <p:sldId id="381" r:id="rId43"/>
    <p:sldId id="380" r:id="rId44"/>
    <p:sldId id="379" r:id="rId45"/>
    <p:sldId id="389" r:id="rId46"/>
    <p:sldId id="382" r:id="rId47"/>
    <p:sldId id="388" r:id="rId48"/>
    <p:sldId id="387" r:id="rId49"/>
    <p:sldId id="386" r:id="rId50"/>
    <p:sldId id="385" r:id="rId51"/>
    <p:sldId id="392" r:id="rId52"/>
    <p:sldId id="384" r:id="rId53"/>
    <p:sldId id="391" r:id="rId54"/>
    <p:sldId id="390" r:id="rId55"/>
    <p:sldId id="383" r:id="rId56"/>
    <p:sldId id="393" r:id="rId57"/>
    <p:sldId id="394" r:id="rId58"/>
    <p:sldId id="395" r:id="rId59"/>
    <p:sldId id="396" r:id="rId60"/>
  </p:sldIdLst>
  <p:sldSz cx="9906000" cy="6858000" type="A4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3399"/>
    <a:srgbClr val="0000FF"/>
    <a:srgbClr val="0033CC"/>
    <a:srgbClr val="6699FF"/>
    <a:srgbClr val="3333CC"/>
    <a:srgbClr val="D60093"/>
    <a:srgbClr val="FF5050"/>
    <a:srgbClr val="E2C5A8"/>
    <a:srgbClr val="DAB4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81" autoAdjust="0"/>
    <p:restoredTop sz="94598" autoAdjust="0"/>
  </p:normalViewPr>
  <p:slideViewPr>
    <p:cSldViewPr>
      <p:cViewPr>
        <p:scale>
          <a:sx n="57" d="100"/>
          <a:sy n="57" d="100"/>
        </p:scale>
        <p:origin x="-1614" y="-282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00FF"/>
            </a:solidFill>
            <a:ln>
              <a:solidFill>
                <a:schemeClr val="bg1"/>
              </a:solidFill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0000FF"/>
              </a:solidFill>
              <a:ln>
                <a:solidFill>
                  <a:schemeClr val="bg1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solidFill>
                  <a:schemeClr val="bg1"/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rgbClr val="0000FF"/>
              </a:solidFill>
              <a:ln>
                <a:solidFill>
                  <a:schemeClr val="bg1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solidFill>
                  <a:schemeClr val="bg1"/>
                </a:solidFill>
              </a:ln>
            </c:spPr>
          </c:dPt>
          <c:dPt>
            <c:idx val="5"/>
            <c:invertIfNegative val="0"/>
            <c:bubble3D val="0"/>
            <c:spPr>
              <a:solidFill>
                <a:srgbClr val="0000FF"/>
              </a:solidFill>
              <a:ln>
                <a:solidFill>
                  <a:schemeClr val="bg1"/>
                </a:solidFill>
              </a:ln>
            </c:spPr>
          </c:dPt>
          <c:dPt>
            <c:idx val="6"/>
            <c:invertIfNegative val="0"/>
            <c:bubble3D val="0"/>
            <c:spPr>
              <a:solidFill>
                <a:srgbClr val="FF0000"/>
              </a:solidFill>
              <a:ln>
                <a:solidFill>
                  <a:schemeClr val="bg1"/>
                </a:solidFill>
              </a:ln>
            </c:spPr>
          </c:dPt>
          <c:dPt>
            <c:idx val="7"/>
            <c:invertIfNegative val="0"/>
            <c:bubble3D val="0"/>
            <c:spPr>
              <a:solidFill>
                <a:srgbClr val="0000FF"/>
              </a:solidFill>
              <a:ln>
                <a:solidFill>
                  <a:schemeClr val="bg1"/>
                </a:solidFill>
              </a:ln>
            </c:spPr>
          </c:dPt>
          <c:dPt>
            <c:idx val="8"/>
            <c:invertIfNegative val="0"/>
            <c:bubble3D val="0"/>
            <c:spPr>
              <a:solidFill>
                <a:srgbClr val="FF0000"/>
              </a:solidFill>
              <a:ln>
                <a:solidFill>
                  <a:schemeClr val="bg1"/>
                </a:solidFill>
              </a:ln>
            </c:spPr>
          </c:dPt>
          <c:dPt>
            <c:idx val="9"/>
            <c:invertIfNegative val="0"/>
            <c:bubble3D val="0"/>
            <c:spPr>
              <a:solidFill>
                <a:srgbClr val="0000FF"/>
              </a:solidFill>
              <a:ln>
                <a:solidFill>
                  <a:schemeClr val="bg1"/>
                </a:solidFill>
              </a:ln>
            </c:spPr>
          </c:dPt>
          <c:dPt>
            <c:idx val="10"/>
            <c:invertIfNegative val="0"/>
            <c:bubble3D val="0"/>
            <c:spPr>
              <a:solidFill>
                <a:srgbClr val="FF0000"/>
              </a:solidFill>
              <a:ln>
                <a:solidFill>
                  <a:schemeClr val="bg1"/>
                </a:solidFill>
              </a:ln>
            </c:spPr>
          </c:dPt>
          <c:dPt>
            <c:idx val="12"/>
            <c:invertIfNegative val="0"/>
            <c:bubble3D val="0"/>
            <c:spPr>
              <a:solidFill>
                <a:srgbClr val="FF0000"/>
              </a:solidFill>
              <a:ln>
                <a:solidFill>
                  <a:schemeClr val="bg1"/>
                </a:solidFill>
              </a:ln>
            </c:spPr>
          </c:dPt>
          <c:dPt>
            <c:idx val="14"/>
            <c:invertIfNegative val="0"/>
            <c:bubble3D val="0"/>
            <c:spPr>
              <a:solidFill>
                <a:srgbClr val="FF0000"/>
              </a:solidFill>
              <a:ln>
                <a:solidFill>
                  <a:schemeClr val="bg1"/>
                </a:solidFill>
              </a:ln>
            </c:spPr>
          </c:dPt>
          <c:dLbls>
            <c:txPr>
              <a:bodyPr/>
              <a:lstStyle/>
              <a:p>
                <a:pPr>
                  <a:defRPr sz="1400" b="1" i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Лист1!$A$2:$A$16</c:f>
              <c:numCache>
                <c:formatCode>General</c:formatCode>
                <c:ptCount val="15"/>
                <c:pt idx="0">
                  <c:v>2010</c:v>
                </c:pt>
                <c:pt idx="1">
                  <c:v>2011</c:v>
                </c:pt>
                <c:pt idx="2">
                  <c:v>2011</c:v>
                </c:pt>
                <c:pt idx="3">
                  <c:v>2012</c:v>
                </c:pt>
                <c:pt idx="4">
                  <c:v>2012</c:v>
                </c:pt>
                <c:pt idx="5">
                  <c:v>2013</c:v>
                </c:pt>
                <c:pt idx="6">
                  <c:v>2013</c:v>
                </c:pt>
                <c:pt idx="7">
                  <c:v>2014</c:v>
                </c:pt>
                <c:pt idx="8">
                  <c:v>2014</c:v>
                </c:pt>
                <c:pt idx="9">
                  <c:v>2015</c:v>
                </c:pt>
                <c:pt idx="10">
                  <c:v>2015</c:v>
                </c:pt>
                <c:pt idx="11">
                  <c:v>2016</c:v>
                </c:pt>
                <c:pt idx="12">
                  <c:v>2016</c:v>
                </c:pt>
                <c:pt idx="13">
                  <c:v>2017</c:v>
                </c:pt>
                <c:pt idx="14">
                  <c:v>2017</c:v>
                </c:pt>
              </c:numCache>
            </c:numRef>
          </c:cat>
          <c:val>
            <c:numRef>
              <c:f>Лист1!$B$2:$B$16</c:f>
              <c:numCache>
                <c:formatCode>General</c:formatCode>
                <c:ptCount val="15"/>
                <c:pt idx="0">
                  <c:v>1917</c:v>
                </c:pt>
                <c:pt idx="1">
                  <c:v>1941</c:v>
                </c:pt>
                <c:pt idx="2">
                  <c:v>1112</c:v>
                </c:pt>
                <c:pt idx="3">
                  <c:v>1960</c:v>
                </c:pt>
                <c:pt idx="4">
                  <c:v>1147</c:v>
                </c:pt>
                <c:pt idx="5">
                  <c:v>1961</c:v>
                </c:pt>
                <c:pt idx="6">
                  <c:v>1162</c:v>
                </c:pt>
                <c:pt idx="7">
                  <c:v>1995</c:v>
                </c:pt>
                <c:pt idx="8">
                  <c:v>1251</c:v>
                </c:pt>
                <c:pt idx="9">
                  <c:v>1993</c:v>
                </c:pt>
                <c:pt idx="10">
                  <c:v>1288</c:v>
                </c:pt>
                <c:pt idx="11">
                  <c:v>1979</c:v>
                </c:pt>
                <c:pt idx="12">
                  <c:v>1277</c:v>
                </c:pt>
                <c:pt idx="13">
                  <c:v>1940</c:v>
                </c:pt>
                <c:pt idx="14">
                  <c:v>1138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67524992"/>
        <c:axId val="167539072"/>
        <c:axId val="0"/>
      </c:bar3DChart>
      <c:catAx>
        <c:axId val="1675249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167539072"/>
        <c:crosses val="autoZero"/>
        <c:auto val="1"/>
        <c:lblAlgn val="ctr"/>
        <c:lblOffset val="100"/>
        <c:noMultiLvlLbl val="0"/>
      </c:catAx>
      <c:valAx>
        <c:axId val="167539072"/>
        <c:scaling>
          <c:orientation val="minMax"/>
        </c:scaling>
        <c:delete val="1"/>
        <c:axPos val="l"/>
        <c:majorGridlines>
          <c:spPr>
            <a:ln w="6350">
              <a:solidFill>
                <a:schemeClr val="accent1">
                  <a:lumMod val="75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one"/>
        <c:crossAx val="167524992"/>
        <c:crosses val="autoZero"/>
        <c:crossBetween val="between"/>
      </c:valAx>
      <c:spPr>
        <a:noFill/>
        <a:ln w="25382">
          <a:noFill/>
        </a:ln>
      </c:spPr>
    </c:plotArea>
    <c:plotVisOnly val="1"/>
    <c:dispBlanksAs val="gap"/>
    <c:showDLblsOverMax val="0"/>
  </c:chart>
  <c:txPr>
    <a:bodyPr/>
    <a:lstStyle/>
    <a:p>
      <a:pPr>
        <a:defRPr sz="1799"/>
      </a:pPr>
      <a:endParaRPr lang="ru-RU"/>
    </a:p>
  </c:tx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0.76055</cdr:x>
      <cdr:y>0</cdr:y>
    </cdr:from>
    <cdr:to>
      <cdr:x>0.86893</cdr:x>
      <cdr:y>0.11574</cdr:y>
    </cdr:to>
    <cdr:sp macro="" textlink="">
      <cdr:nvSpPr>
        <cdr:cNvPr id="2" name="TextBox 38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558200" y="0"/>
          <a:ext cx="792053" cy="4001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>
            <a:defRPr/>
          </a:pPr>
          <a:endParaRPr lang="ru-RU" sz="2000" b="1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52500" y="685800"/>
            <a:ext cx="4953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EDF756A-2BDF-48CC-BFE7-5FBD9F2E93DA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58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63291" y="2971800"/>
            <a:ext cx="7923080" cy="990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63291" y="4191000"/>
            <a:ext cx="7923080" cy="14478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CFAF0F-965C-41A6-A9C8-FF9DE8821C8B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0166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C6512D-B56E-4844-84CE-374F882DA5B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9527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512050" y="274639"/>
            <a:ext cx="1979481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68450" y="274639"/>
            <a:ext cx="57785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8F1F46-937A-4A67-8A7B-D3A9E9EDAB8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84125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345D9-1B50-4216-A22D-E8DDC68B37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04069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61D53-5ABC-4E30-8EF0-4C7E09D14A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2537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CE330-C931-4889-9D2D-5C6B2190B0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43882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894C4-560E-4548-B795-C9D4F71B97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36086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CF933-955B-4DA4-A8B2-F9FE470C63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60325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F4938-E9F1-47F2-88B9-F29C20FF08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91389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E27E-038E-4088-8CF8-C83D9A6519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529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A6690-B2EB-47A3-8B06-C34D356CEE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816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AE85B8-54D6-48AC-B165-074007381F8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29112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EE081-DF47-4D09-A079-1AACA9C651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28435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5761A-BDD9-450A-8923-952515FB46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48341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964CD-46BD-4023-A8C3-B344D1913F5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7219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6493B3-2378-4A87-A328-88C95796852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543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68450" y="1600201"/>
            <a:ext cx="387813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611681" y="1600201"/>
            <a:ext cx="38798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0CBDE2-628E-41E1-B768-A6F8EFA82D4A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5393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F34204-6845-4886-A1DC-4F32D54E8C7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0206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9B6A69-D8C9-4FB1-A601-4C3BA3B9199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2594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D5B757-912F-412A-87DE-FF3BAB5ED2AB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792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7990D5-A0F0-4069-884D-54D88E77B6F7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3834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DB4AFE-9696-4C1C-959A-9EF62BB3665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9910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5">
                <a:lumMod val="20000"/>
                <a:lumOff val="8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68450" y="274638"/>
            <a:ext cx="7923081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68450" y="1600201"/>
            <a:ext cx="792308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63291" y="6524626"/>
            <a:ext cx="23114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44950" y="6524626"/>
            <a:ext cx="31369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46950" y="6524626"/>
            <a:ext cx="23114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19EDAC1-476F-4D72-AECE-91E270D974B6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5">
                <a:lumMod val="20000"/>
                <a:lumOff val="8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9EDAC1-476F-4D72-AECE-91E270D974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2800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8.emf"/><Relationship Id="rId4" Type="http://schemas.openxmlformats.org/officeDocument/2006/relationships/oleObject" Target="../embeddings/Microsoft_Excel_Chart1.xls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"/>
          <p:cNvSpPr>
            <a:spLocks noGrp="1"/>
          </p:cNvSpPr>
          <p:nvPr>
            <p:ph type="ctrTitle"/>
          </p:nvPr>
        </p:nvSpPr>
        <p:spPr>
          <a:xfrm>
            <a:off x="533400" y="3048000"/>
            <a:ext cx="8997950" cy="2590800"/>
          </a:xfrm>
        </p:spPr>
        <p:txBody>
          <a:bodyPr anchor="t">
            <a:noAutofit/>
          </a:bodyPr>
          <a:lstStyle/>
          <a:p>
            <a:r>
              <a:rPr lang="ru-RU" sz="1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800" b="1" dirty="0" smtClean="0">
                <a:latin typeface="Arial" pitchFamily="34" charset="0"/>
                <a:cs typeface="Arial" pitchFamily="34" charset="0"/>
              </a:rPr>
            </a:br>
            <a:r>
              <a:rPr lang="ru-RU" sz="24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«ТЕРРИТОРИАЛЬНОЕ ОБЩЕСТВЕННОЕ САМОУПРАВЛЕНИЕ (ТОС) </a:t>
            </a:r>
            <a:r>
              <a:rPr lang="ru-RU" sz="2400" b="1" kern="2000" cap="all" dirty="0" smtClean="0">
                <a:ln w="3175" cmpd="sng">
                  <a:noFill/>
                  <a:prstDash val="solid"/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в решении актуальных региональных социально-экономических </a:t>
            </a:r>
            <a:br>
              <a:rPr lang="ru-RU" sz="2400" b="1" kern="2000" cap="all" dirty="0" smtClean="0">
                <a:ln w="3175" cmpd="sng">
                  <a:noFill/>
                  <a:prstDash val="solid"/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b="1" kern="2000" cap="all" dirty="0" smtClean="0">
                <a:ln w="3175" cmpd="sng">
                  <a:noFill/>
                  <a:prstDash val="solid"/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задач на территории Волгоградской области</a:t>
            </a:r>
            <a:r>
              <a:rPr lang="ru-RU" sz="24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»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b="1" dirty="0" smtClean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800" b="1" dirty="0" smtClean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 smtClean="0"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 smtClean="0"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800" b="1" dirty="0" smtClean="0">
                <a:latin typeface="Arial" pitchFamily="34" charset="0"/>
                <a:cs typeface="Arial" pitchFamily="34" charset="0"/>
              </a:rPr>
            </a:br>
            <a:r>
              <a:rPr lang="ru-RU" sz="1800" b="1" dirty="0" smtClean="0"/>
              <a:t> </a:t>
            </a:r>
            <a:r>
              <a:rPr lang="ru-RU" sz="1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800" b="1" dirty="0" smtClean="0"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800" b="1" dirty="0" smtClean="0"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800" b="1" dirty="0" smtClean="0"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800" b="1" dirty="0" smtClean="0"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 smtClean="0"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778.gif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20000"/>
          </a:blip>
          <a:stretch>
            <a:fillRect/>
          </a:stretch>
        </p:blipFill>
        <p:spPr>
          <a:xfrm>
            <a:off x="3467100" y="990600"/>
            <a:ext cx="2740176" cy="1506691"/>
          </a:xfrm>
          <a:prstGeom prst="rect">
            <a:avLst/>
          </a:prstGeom>
        </p:spPr>
      </p:pic>
      <p:pic>
        <p:nvPicPr>
          <p:cNvPr id="5" name="Рисунок 4" descr="мать родина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87901" y="838200"/>
            <a:ext cx="1535888" cy="1844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559050" y="1828801"/>
            <a:ext cx="9818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Волгоград</a:t>
            </a:r>
            <a:endParaRPr lang="ru-RU" sz="1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3714750" y="1981200"/>
            <a:ext cx="72469" cy="70298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412750" y="304800"/>
            <a:ext cx="0" cy="6172200"/>
          </a:xfrm>
          <a:prstGeom prst="line">
            <a:avLst/>
          </a:prstGeom>
          <a:ln w="19050">
            <a:solidFill>
              <a:srgbClr val="0033CC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9493250" y="304800"/>
            <a:ext cx="0" cy="6172200"/>
          </a:xfrm>
          <a:prstGeom prst="line">
            <a:avLst/>
          </a:prstGeom>
          <a:ln w="19050">
            <a:solidFill>
              <a:srgbClr val="0033CC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12750" y="304800"/>
            <a:ext cx="9080500" cy="0"/>
          </a:xfrm>
          <a:prstGeom prst="line">
            <a:avLst/>
          </a:prstGeom>
          <a:ln w="19050">
            <a:solidFill>
              <a:srgbClr val="0033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412750" y="6477000"/>
            <a:ext cx="9080500" cy="0"/>
          </a:xfrm>
          <a:prstGeom prst="line">
            <a:avLst/>
          </a:prstGeom>
          <a:ln w="19050">
            <a:solidFill>
              <a:srgbClr val="0033CC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3581400" y="5562600"/>
            <a:ext cx="2889250" cy="0"/>
          </a:xfrm>
          <a:prstGeom prst="line">
            <a:avLst/>
          </a:prstGeom>
          <a:ln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57200" y="5715000"/>
            <a:ext cx="8991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7675" algn="just">
              <a:defRPr/>
            </a:pPr>
            <a:r>
              <a:rPr lang="ru-RU" dirty="0" smtClean="0">
                <a:ln w="18415" cmpd="sng">
                  <a:noFill/>
                  <a:prstDash val="solid"/>
                </a:ln>
                <a:latin typeface="Times New Roman" pitchFamily="18" charset="0"/>
                <a:cs typeface="Times New Roman" pitchFamily="18" charset="0"/>
              </a:rPr>
              <a:t>И.М. </a:t>
            </a:r>
            <a:r>
              <a:rPr lang="ru-RU" dirty="0" err="1" smtClean="0">
                <a:ln w="18415" cmpd="sng">
                  <a:noFill/>
                  <a:prstDash val="solid"/>
                </a:ln>
                <a:latin typeface="Times New Roman" pitchFamily="18" charset="0"/>
                <a:cs typeface="Times New Roman" pitchFamily="18" charset="0"/>
              </a:rPr>
              <a:t>Свинухов</a:t>
            </a:r>
            <a:r>
              <a:rPr lang="ru-RU" dirty="0" smtClean="0">
                <a:ln w="18415" cmpd="sng">
                  <a:noFill/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n w="18415" cmpd="sng">
                  <a:noFill/>
                  <a:prstDash val="solid"/>
                </a:ln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dirty="0" smtClean="0">
                <a:ln w="18415" cmpd="sng">
                  <a:noFill/>
                  <a:prstDash val="solid"/>
                </a:ln>
                <a:latin typeface="Times New Roman" pitchFamily="18" charset="0"/>
                <a:cs typeface="Times New Roman" pitchFamily="18" charset="0"/>
              </a:rPr>
              <a:t>глава Алексеевского муниципального района Волгоградской области</a:t>
            </a:r>
            <a:endParaRPr lang="ru-RU" dirty="0">
              <a:ln w="18415" cmpd="sng">
                <a:noFill/>
                <a:prstDash val="solid"/>
              </a:ln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42195"/>
            <a:ext cx="1262062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1258888" y="285750"/>
            <a:ext cx="7885112" cy="438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2880"/>
              </a:lnSpc>
              <a:defRPr/>
            </a:pPr>
            <a:r>
              <a:rPr lang="ru-RU" sz="22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Администрация Волгоградской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110694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7"/>
          <p:cNvSpPr>
            <a:spLocks noGrp="1"/>
          </p:cNvSpPr>
          <p:nvPr>
            <p:ph type="title"/>
          </p:nvPr>
        </p:nvSpPr>
        <p:spPr>
          <a:xfrm>
            <a:off x="1428728" y="142852"/>
            <a:ext cx="6811962" cy="953774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000" b="1" cap="none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Благоустройство территории  городского округа город Урюпинск</a:t>
            </a:r>
          </a:p>
        </p:txBody>
      </p:sp>
      <p:pic>
        <p:nvPicPr>
          <p:cNvPr id="7" name="Picture 2" descr="C:\Users\E_Dorofeeva\Documents\КОМИТЕТ\КОНКУРС\Доклад на декабрь 2016\проекты\Урюпинск итог\_DSC7811.JPG"/>
          <p:cNvPicPr>
            <a:picLocks noChangeAspect="1" noChangeArrowheads="1"/>
          </p:cNvPicPr>
          <p:nvPr/>
        </p:nvPicPr>
        <p:blipFill>
          <a:blip r:embed="rId2" cstate="print"/>
          <a:srcRect t="13232"/>
          <a:stretch>
            <a:fillRect/>
          </a:stretch>
        </p:blipFill>
        <p:spPr bwMode="auto">
          <a:xfrm>
            <a:off x="457200" y="990600"/>
            <a:ext cx="3276600" cy="2498308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2" descr="C:\Users\E_Dorofeeva\Documents\КОМИТЕТ\КОНКУРС\Доклад на декабрь 2016\проекты\Урюпинск итог\IMG_75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990600"/>
            <a:ext cx="5400675" cy="2498725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3" descr="C:\Users\E_Dorofeeva\Documents\КОМИТЕТ\КОНКУРС\Доклад на декабрь 2016\проекты\Урюпинск итог\_DSC6323.JPG"/>
          <p:cNvPicPr>
            <a:picLocks noChangeAspect="1" noChangeArrowheads="1"/>
          </p:cNvPicPr>
          <p:nvPr/>
        </p:nvPicPr>
        <p:blipFill>
          <a:blip r:embed="rId4" cstate="print"/>
          <a:srcRect t="18719" b="2562"/>
          <a:stretch>
            <a:fillRect/>
          </a:stretch>
        </p:blipFill>
        <p:spPr bwMode="auto">
          <a:xfrm>
            <a:off x="457200" y="3581400"/>
            <a:ext cx="4017963" cy="3048000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3" descr="C:\Users\E_Dorofeeva\Documents\КОМИТЕТ\КОНКУРС\Доклад на декабрь 2016\проекты\Урюпинск итог\IMG_767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3581400"/>
            <a:ext cx="4392613" cy="3046412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0"/>
            <a:ext cx="842962" cy="869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7"/>
          <p:cNvSpPr>
            <a:spLocks noGrp="1"/>
          </p:cNvSpPr>
          <p:nvPr>
            <p:ph type="title"/>
          </p:nvPr>
        </p:nvSpPr>
        <p:spPr>
          <a:xfrm>
            <a:off x="304800" y="142852"/>
            <a:ext cx="9220200" cy="953774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Установка детских игровых площадок  </a:t>
            </a:r>
            <a:b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на территориях городских, сельских поселений </a:t>
            </a:r>
            <a:b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 городских округов Волгоградской области</a:t>
            </a:r>
            <a:endParaRPr lang="ru-RU" sz="2000" b="1" cap="none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C:\Users\E_Dorofeeva\Documents\КОМИТЕТ\КОНКУРС\Доклад на декабрь 2016\площадки\Еланский\_ТОС Микрорайон_.jpg"/>
          <p:cNvPicPr>
            <a:picLocks noChangeAspect="1" noChangeArrowheads="1"/>
          </p:cNvPicPr>
          <p:nvPr/>
        </p:nvPicPr>
        <p:blipFill>
          <a:blip r:embed="rId2" cstate="print"/>
          <a:srcRect t="23881"/>
          <a:stretch>
            <a:fillRect/>
          </a:stretch>
        </p:blipFill>
        <p:spPr bwMode="auto">
          <a:xfrm>
            <a:off x="3429000" y="1524000"/>
            <a:ext cx="5171864" cy="2185988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2362200" y="838200"/>
            <a:ext cx="73914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3333CC"/>
                </a:solidFill>
              </a:rPr>
              <a:t/>
            </a:r>
            <a:br>
              <a:rPr lang="ru-RU" b="1" dirty="0" smtClean="0">
                <a:solidFill>
                  <a:srgbClr val="3333CC"/>
                </a:solidFill>
              </a:rPr>
            </a:br>
            <a:r>
              <a:rPr lang="ru-RU" sz="1600" b="1" dirty="0" smtClean="0">
                <a:solidFill>
                  <a:srgbClr val="3333CC"/>
                </a:solidFill>
              </a:rPr>
              <a:t>Еланское городское поселение Еланского муниципального района</a:t>
            </a:r>
            <a:endParaRPr lang="ru-RU" sz="1600" b="1" dirty="0"/>
          </a:p>
        </p:txBody>
      </p:sp>
      <p:pic>
        <p:nvPicPr>
          <p:cNvPr id="14" name="Picture 2" descr="C:\Users\E_Dorofeeva\Documents\КОМИТЕТ\КОНКУРС\Доклад на декабрь 2016\площадки\Городищенский\фрегат после 2.jpg"/>
          <p:cNvPicPr>
            <a:picLocks noChangeAspect="1" noChangeArrowheads="1"/>
          </p:cNvPicPr>
          <p:nvPr/>
        </p:nvPicPr>
        <p:blipFill>
          <a:blip r:embed="rId3" cstate="print"/>
          <a:srcRect b="7677"/>
          <a:stretch>
            <a:fillRect/>
          </a:stretch>
        </p:blipFill>
        <p:spPr bwMode="auto">
          <a:xfrm>
            <a:off x="1143000" y="3886200"/>
            <a:ext cx="4826257" cy="2514600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152400" y="6400800"/>
            <a:ext cx="8534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err="1" smtClean="0">
                <a:solidFill>
                  <a:srgbClr val="3333CC"/>
                </a:solidFill>
              </a:rPr>
              <a:t>Городищенское</a:t>
            </a:r>
            <a:r>
              <a:rPr lang="ru-RU" sz="1600" b="1" dirty="0" smtClean="0">
                <a:solidFill>
                  <a:srgbClr val="3333CC"/>
                </a:solidFill>
              </a:rPr>
              <a:t> городское поселение Городищенского муниципального района</a:t>
            </a:r>
            <a:endParaRPr lang="ru-RU" sz="1600" b="1" dirty="0"/>
          </a:p>
        </p:txBody>
      </p:sp>
      <p:pic>
        <p:nvPicPr>
          <p:cNvPr id="16" name="Рисунок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0"/>
            <a:ext cx="842962" cy="869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0"/>
            <a:ext cx="842962" cy="869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Заголовок 7"/>
          <p:cNvSpPr>
            <a:spLocks noGrp="1"/>
          </p:cNvSpPr>
          <p:nvPr>
            <p:ph type="title" idx="4294967295"/>
          </p:nvPr>
        </p:nvSpPr>
        <p:spPr>
          <a:xfrm>
            <a:off x="488368" y="28096"/>
            <a:ext cx="8686800" cy="841375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rgbClr val="3333CC"/>
                </a:solidFill>
              </a:rPr>
              <a:t/>
            </a:r>
            <a:br>
              <a:rPr lang="ru-RU" sz="1600" b="1" dirty="0" smtClean="0">
                <a:solidFill>
                  <a:srgbClr val="3333CC"/>
                </a:solidFill>
              </a:rPr>
            </a:br>
            <a:r>
              <a:rPr lang="ru-RU" sz="1600" b="1" dirty="0" smtClean="0">
                <a:solidFill>
                  <a:srgbClr val="3333CC"/>
                </a:solidFill>
              </a:rPr>
              <a:t/>
            </a:r>
            <a:br>
              <a:rPr lang="ru-RU" sz="1600" b="1" dirty="0" smtClean="0">
                <a:solidFill>
                  <a:srgbClr val="3333CC"/>
                </a:solidFill>
              </a:rPr>
            </a:br>
            <a:r>
              <a:rPr lang="ru-RU" sz="1600" b="1" dirty="0" smtClean="0">
                <a:solidFill>
                  <a:srgbClr val="3333CC"/>
                </a:solidFill>
              </a:rPr>
              <a:t>	Проекты благоустройства территорий муниципальных образований 	Волгоградской области в 2017 году</a:t>
            </a:r>
            <a:br>
              <a:rPr lang="ru-RU" sz="1600" b="1" dirty="0" smtClean="0">
                <a:solidFill>
                  <a:srgbClr val="3333CC"/>
                </a:solidFill>
              </a:rPr>
            </a:br>
            <a:r>
              <a:rPr lang="ru-RU" sz="1600" b="1" dirty="0" smtClean="0">
                <a:solidFill>
                  <a:srgbClr val="3333CC"/>
                </a:solidFill>
              </a:rPr>
              <a:t>                             </a:t>
            </a:r>
            <a:br>
              <a:rPr lang="ru-RU" sz="1600" b="1" dirty="0" smtClean="0">
                <a:solidFill>
                  <a:srgbClr val="3333CC"/>
                </a:solidFill>
              </a:rPr>
            </a:br>
            <a:endParaRPr lang="ru-RU" sz="1600" b="1" cap="none" dirty="0" smtClean="0">
              <a:solidFill>
                <a:srgbClr val="3333CC"/>
              </a:solidFill>
              <a:cs typeface="Times New Roman" pitchFamily="18" charset="0"/>
            </a:endParaRPr>
          </a:p>
        </p:txBody>
      </p:sp>
      <p:pic>
        <p:nvPicPr>
          <p:cNvPr id="10" name="Picture 4" descr="C:\Users\k08_2.KADMIN\Desktop\ФОТО МОНТАЖ\Монтаж2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" y="3138478"/>
            <a:ext cx="3927489" cy="2945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2596342" y="609601"/>
            <a:ext cx="5252258" cy="2528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5" descr="C:\Users\k08_2.KADMIN\Desktop\ДУБЛЬ_2\ФОТО_07_М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35798" y="3082822"/>
            <a:ext cx="4001486" cy="3001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4"/>
          <p:cNvSpPr txBox="1">
            <a:spLocks noChangeArrowheads="1"/>
          </p:cNvSpPr>
          <p:nvPr/>
        </p:nvSpPr>
        <p:spPr bwMode="auto">
          <a:xfrm>
            <a:off x="488368" y="6082494"/>
            <a:ext cx="251936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4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Верхнечеренское</a:t>
            </a:r>
            <a:r>
              <a:rPr lang="ru-RU" altLang="ru-RU" sz="14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сельское поселение </a:t>
            </a:r>
            <a:r>
              <a:rPr lang="ru-RU" altLang="ru-RU" sz="14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Клетского</a:t>
            </a:r>
            <a:r>
              <a:rPr lang="ru-RU" altLang="ru-RU" sz="14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муниципального района</a:t>
            </a:r>
          </a:p>
        </p:txBody>
      </p:sp>
      <p:sp>
        <p:nvSpPr>
          <p:cNvPr id="18" name="TextBox 13"/>
          <p:cNvSpPr txBox="1">
            <a:spLocks noChangeArrowheads="1"/>
          </p:cNvSpPr>
          <p:nvPr/>
        </p:nvSpPr>
        <p:spPr bwMode="auto">
          <a:xfrm>
            <a:off x="3657600" y="3265180"/>
            <a:ext cx="251936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4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Перекопское</a:t>
            </a:r>
            <a:r>
              <a:rPr lang="ru-RU" altLang="ru-RU" sz="14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сельское поселение </a:t>
            </a:r>
            <a:r>
              <a:rPr lang="ru-RU" altLang="ru-RU" sz="14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Клетского</a:t>
            </a:r>
            <a:r>
              <a:rPr lang="ru-RU" altLang="ru-RU" sz="14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муниципального района</a:t>
            </a:r>
          </a:p>
        </p:txBody>
      </p:sp>
      <p:sp>
        <p:nvSpPr>
          <p:cNvPr id="19" name="TextBox 16"/>
          <p:cNvSpPr txBox="1">
            <a:spLocks noChangeArrowheads="1"/>
          </p:cNvSpPr>
          <p:nvPr/>
        </p:nvSpPr>
        <p:spPr bwMode="auto">
          <a:xfrm>
            <a:off x="7086600" y="5975206"/>
            <a:ext cx="252095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4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Манойлинское</a:t>
            </a:r>
            <a:r>
              <a:rPr lang="ru-RU" altLang="ru-RU" sz="14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сельское поселение </a:t>
            </a:r>
            <a:r>
              <a:rPr lang="ru-RU" altLang="ru-RU" sz="14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Клетского</a:t>
            </a:r>
            <a:r>
              <a:rPr lang="ru-RU" altLang="ru-RU" sz="14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муниципального района</a:t>
            </a:r>
          </a:p>
        </p:txBody>
      </p:sp>
    </p:spTree>
    <p:extLst>
      <p:ext uri="{BB962C8B-B14F-4D97-AF65-F5344CB8AC3E}">
        <p14:creationId xmlns:p14="http://schemas.microsoft.com/office/powerpoint/2010/main" val="371232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0"/>
            <a:ext cx="842962" cy="869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2" name="Объект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8889321"/>
              </p:ext>
            </p:extLst>
          </p:nvPr>
        </p:nvGraphicFramePr>
        <p:xfrm>
          <a:off x="274638" y="1433513"/>
          <a:ext cx="9478962" cy="4967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Диаграмма" r:id="rId4" imgW="8791477" imgH="4629150" progId="Excel.Chart.8">
                  <p:embed/>
                </p:oleObj>
              </mc:Choice>
              <mc:Fallback>
                <p:oleObj name="Диаграмма" r:id="rId4" imgW="8791477" imgH="4629150" progId="Excel.Chart.8">
                  <p:embed/>
                  <p:pic>
                    <p:nvPicPr>
                      <p:cNvPr id="0" name="Содержимое 7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638" y="1433513"/>
                        <a:ext cx="9478962" cy="4967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Заголовок 4"/>
          <p:cNvSpPr>
            <a:spLocks noGrp="1"/>
          </p:cNvSpPr>
          <p:nvPr>
            <p:ph type="title"/>
          </p:nvPr>
        </p:nvSpPr>
        <p:spPr>
          <a:xfrm>
            <a:off x="676405" y="36022"/>
            <a:ext cx="8713788" cy="1008063"/>
          </a:xfrm>
        </p:spPr>
        <p:txBody>
          <a:bodyPr/>
          <a:lstStyle/>
          <a:p>
            <a:pPr algn="ctr">
              <a:defRPr/>
            </a:pPr>
            <a:r>
              <a:rPr lang="ru-RU" sz="2000" b="1" cap="none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Областной конкурс </a:t>
            </a:r>
            <a:br>
              <a:rPr lang="ru-RU" sz="2000" b="1" cap="none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</a:br>
            <a:r>
              <a:rPr lang="ru-RU" sz="2000" b="1" cap="none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проектов (программ) по благоустройству территорий </a:t>
            </a:r>
            <a:br>
              <a:rPr lang="ru-RU" sz="2000" b="1" cap="none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</a:br>
            <a:r>
              <a:rPr lang="ru-RU" sz="2000" b="1" cap="none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поселений Волгоградской области</a:t>
            </a:r>
            <a:endParaRPr lang="ru-RU" sz="2000" b="1" cap="none" dirty="0">
              <a:solidFill>
                <a:srgbClr val="33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913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0"/>
            <a:ext cx="842962" cy="869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7" descr="F:\images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667000"/>
            <a:ext cx="4093668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 descr="F:\скачанные файлы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9" y="1219200"/>
            <a:ext cx="4106022" cy="2523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2" descr="F:\скачанные файлы (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198" y="609600"/>
            <a:ext cx="4182803" cy="2783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14"/>
          <p:cNvSpPr txBox="1">
            <a:spLocks noChangeArrowheads="1"/>
          </p:cNvSpPr>
          <p:nvPr/>
        </p:nvSpPr>
        <p:spPr bwMode="auto">
          <a:xfrm>
            <a:off x="228600" y="5522326"/>
            <a:ext cx="934143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ru-RU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2017 году областной конкурс уже состоялся –  победителями стали 88 администраций городских и сельских поселений и администрация городского округа город Михайловка</a:t>
            </a:r>
            <a:endParaRPr lang="ru-RU" altLang="ru-RU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53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0"/>
            <a:ext cx="842962" cy="869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3"/>
          <p:cNvPicPr/>
          <p:nvPr/>
        </p:nvPicPr>
        <p:blipFill>
          <a:blip r:embed="rId3" cstate="print"/>
          <a:srcRect l="2253" t="5001" r="3039" b="4967"/>
          <a:stretch>
            <a:fillRect/>
          </a:stretch>
        </p:blipFill>
        <p:spPr>
          <a:xfrm>
            <a:off x="203663" y="1752600"/>
            <a:ext cx="4572000" cy="33157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40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6520" y="434734"/>
            <a:ext cx="4901119" cy="3756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203662" y="5398793"/>
            <a:ext cx="9144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Алексеевского муниципального района осуществляют свою деятельность 43 </a:t>
            </a:r>
            <a:r>
              <a:rPr lang="ru-RU" altLang="ru-RU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ТОСа</a:t>
            </a:r>
            <a:r>
              <a:rPr lang="ru-RU" altLang="ru-RU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37 из которых зарегистрированы в качестве юридического лица. </a:t>
            </a:r>
          </a:p>
        </p:txBody>
      </p:sp>
    </p:spTree>
    <p:extLst>
      <p:ext uri="{BB962C8B-B14F-4D97-AF65-F5344CB8AC3E}">
        <p14:creationId xmlns:p14="http://schemas.microsoft.com/office/powerpoint/2010/main" val="225228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0"/>
            <a:ext cx="842962" cy="869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97626" y="5644342"/>
            <a:ext cx="9144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 с помощью жителей ТОС </a:t>
            </a:r>
            <a:r>
              <a:rPr lang="ru-RU" altLang="ru-RU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проводятся субботники, молодежные акции «Чистые улицы», «Чистый берег», «Охота на пластик», и </a:t>
            </a:r>
            <a:r>
              <a:rPr lang="ru-RU" altLang="ru-RU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мероприятия.</a:t>
            </a:r>
            <a:endParaRPr lang="ru-RU" altLang="ru-RU" sz="24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465215"/>
            <a:ext cx="5638800" cy="3974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C:\Users\user\Desktop\Фото благоустройство\Большебаб\DSC021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5240" y="1458884"/>
            <a:ext cx="5856391" cy="4276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120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0"/>
            <a:ext cx="842962" cy="869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90943" y="5657671"/>
            <a:ext cx="9144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Алексеевского муниципального района посажено 1000 деревьев, посеяно 7800 </a:t>
            </a:r>
            <a:r>
              <a:rPr lang="ru-RU" altLang="ru-RU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altLang="ru-RU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газонов, высажено около 69 000 цветов.</a:t>
            </a:r>
          </a:p>
        </p:txBody>
      </p:sp>
      <p:pic>
        <p:nvPicPr>
          <p:cNvPr id="8" name="Picture 3" descr="C:\Users\user\Desktop\Артем\2015 год\Экономика\Фото для слайдов\админ\30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200" y="1497666"/>
            <a:ext cx="5868800" cy="39125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Администрация\Desktop\imageKHF1BWE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6"/>
          <a:stretch/>
        </p:blipFill>
        <p:spPr bwMode="auto">
          <a:xfrm>
            <a:off x="0" y="869471"/>
            <a:ext cx="5015736" cy="38733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273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0"/>
            <a:ext cx="842962" cy="869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2496" y="60198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Посадка цветов и деревьев</a:t>
            </a:r>
            <a:endParaRPr lang="ru-RU" altLang="ru-RU" sz="24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E:\ФОТО\У-Буз\Фото04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4" y="1351425"/>
            <a:ext cx="5005299" cy="37539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Руслан\AppData\Local\Temp\HamsterArc{1dbabf60-7211-4b1e-94fc-6ce6719d4530}\DSC0997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974" y="1835156"/>
            <a:ext cx="5018401" cy="37638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18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0"/>
            <a:ext cx="842962" cy="869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12" descr="C:\Users\user\Desktop\подков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592827"/>
            <a:ext cx="3960440" cy="3932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C:\Users\user\Desktop\Фото для слайдов\IMG_97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15910" y="1264177"/>
            <a:ext cx="3265360" cy="4612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28600" y="582784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2014 году продолжена работа по обустройству зон отдыха. </a:t>
            </a:r>
            <a:endParaRPr lang="ru-RU" altLang="ru-RU" sz="24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88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81000" y="1981200"/>
            <a:ext cx="90678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/>
            <a:r>
              <a:rPr lang="ru-RU" sz="2000" b="1" dirty="0" smtClean="0">
                <a:solidFill>
                  <a:srgbClr val="0000CC"/>
                </a:solidFill>
              </a:rPr>
              <a:t>ТОС</a:t>
            </a:r>
            <a:r>
              <a:rPr lang="ru-RU" sz="2000" dirty="0" smtClean="0">
                <a:solidFill>
                  <a:srgbClr val="0000CC"/>
                </a:solidFill>
              </a:rPr>
              <a:t> </a:t>
            </a:r>
            <a:r>
              <a:rPr lang="ru-RU" sz="2000" dirty="0" smtClean="0"/>
              <a:t>– как основа развития нравственного, патриотического воспитания человека, молодежи;</a:t>
            </a:r>
          </a:p>
          <a:p>
            <a:pPr indent="361950" algn="just"/>
            <a:endParaRPr lang="ru-RU" sz="2000" dirty="0" smtClean="0"/>
          </a:p>
          <a:p>
            <a:pPr indent="361950" algn="just"/>
            <a:r>
              <a:rPr lang="ru-RU" sz="2000" b="1" dirty="0" smtClean="0">
                <a:solidFill>
                  <a:srgbClr val="0000CC"/>
                </a:solidFill>
              </a:rPr>
              <a:t>ТОС</a:t>
            </a:r>
            <a:r>
              <a:rPr lang="ru-RU" sz="2000" dirty="0" smtClean="0"/>
              <a:t> – как форма участия в обустройстве жизненного пространства человека. Формы и методы благоустройства и других подобных форм; </a:t>
            </a:r>
          </a:p>
          <a:p>
            <a:pPr indent="361950" algn="just"/>
            <a:endParaRPr lang="ru-RU" sz="2000" dirty="0" smtClean="0"/>
          </a:p>
          <a:p>
            <a:pPr indent="361950" algn="just"/>
            <a:r>
              <a:rPr lang="ru-RU" sz="2000" b="1" dirty="0" smtClean="0">
                <a:solidFill>
                  <a:srgbClr val="0000CC"/>
                </a:solidFill>
              </a:rPr>
              <a:t>ТОС</a:t>
            </a:r>
            <a:r>
              <a:rPr lang="ru-RU" sz="2000" dirty="0" smtClean="0"/>
              <a:t> – как форма развития </a:t>
            </a:r>
            <a:r>
              <a:rPr lang="ru-RU" sz="2000" dirty="0" err="1" smtClean="0"/>
              <a:t>досуговой</a:t>
            </a:r>
            <a:r>
              <a:rPr lang="ru-RU" sz="2000" dirty="0" smtClean="0"/>
              <a:t> культуры (особенности национальных культур, кустарное производство, фольклор, сохранение исторических ценностей и т.д.) на территории муниципального образования; </a:t>
            </a:r>
          </a:p>
          <a:p>
            <a:pPr indent="361950" algn="just"/>
            <a:endParaRPr lang="ru-RU" sz="2000" dirty="0" smtClean="0"/>
          </a:p>
          <a:p>
            <a:pPr indent="361950" algn="just"/>
            <a:r>
              <a:rPr lang="ru-RU" sz="2000" b="1" dirty="0" smtClean="0">
                <a:solidFill>
                  <a:srgbClr val="0000CC"/>
                </a:solidFill>
              </a:rPr>
              <a:t>ТОС</a:t>
            </a:r>
            <a:r>
              <a:rPr lang="ru-RU" sz="2000" dirty="0" smtClean="0"/>
              <a:t> – как площадка развития политической культуры. Участие членов ТОС в избирательных кампаниях МСУ, политических партиях, органах власти. </a:t>
            </a:r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81000" y="381000"/>
            <a:ext cx="8991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/>
            <a:r>
              <a:rPr lang="ru-RU" sz="2000" dirty="0" smtClean="0"/>
              <a:t>В процессе живого диалога с жителями Волгоградской области, постепенно начали проявляться черты новой идеологической канвы построения гражданского общества, придавая организационным формам </a:t>
            </a:r>
            <a:r>
              <a:rPr lang="ru-RU" sz="2000" b="1" dirty="0" smtClean="0">
                <a:solidFill>
                  <a:srgbClr val="0000CC"/>
                </a:solidFill>
              </a:rPr>
              <a:t>ТОС</a:t>
            </a: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r>
              <a:rPr lang="ru-RU" sz="2000" dirty="0" smtClean="0"/>
              <a:t>конкретную содержательную основу, а именно: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0"/>
            <a:ext cx="842962" cy="869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639991" y="5788782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Зоны отдыха в ст. Алексеевская </a:t>
            </a:r>
            <a:endParaRPr lang="ru-RU" altLang="ru-RU" sz="24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" descr="C:\Users\Администрация\Desktop\imageY9MWDJG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1" r="8121"/>
          <a:stretch/>
        </p:blipFill>
        <p:spPr bwMode="auto">
          <a:xfrm>
            <a:off x="4763863" y="1713851"/>
            <a:ext cx="5020128" cy="38164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user\Desktop\Фото для слайдов\1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1" y="1042964"/>
            <a:ext cx="5123608" cy="3664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9196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0"/>
            <a:ext cx="842962" cy="869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2" descr="C:\Users\Руслан\Downloads\DSC_09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433" y="2680198"/>
            <a:ext cx="5513567" cy="36518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688" y="6325089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Зоны отдыха</a:t>
            </a:r>
            <a:endParaRPr lang="ru-RU" altLang="ru-RU" sz="24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672572" y="1143000"/>
            <a:ext cx="29908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4508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solidFill>
                  <a:srgbClr val="0033CC"/>
                </a:solidFill>
                <a:latin typeface="Arial Black" pitchFamily="34" charset="0"/>
              </a:rPr>
              <a:t>х. </a:t>
            </a:r>
            <a:r>
              <a:rPr lang="ru-RU" altLang="ru-RU" sz="1600" dirty="0" err="1" smtClean="0">
                <a:solidFill>
                  <a:srgbClr val="0033CC"/>
                </a:solidFill>
                <a:latin typeface="Arial Black" pitchFamily="34" charset="0"/>
              </a:rPr>
              <a:t>Яминский</a:t>
            </a:r>
            <a:endParaRPr lang="ru-RU" altLang="ru-RU" sz="1800" dirty="0">
              <a:solidFill>
                <a:srgbClr val="0033CC"/>
              </a:solidFill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5276921" y="2334717"/>
            <a:ext cx="331236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4508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rgbClr val="0033CC"/>
                </a:solidFill>
                <a:latin typeface="Arial Black" pitchFamily="34" charset="0"/>
              </a:rPr>
              <a:t>ст</a:t>
            </a:r>
            <a:r>
              <a:rPr lang="ru-RU" altLang="ru-RU" sz="1600" dirty="0" smtClean="0">
                <a:solidFill>
                  <a:srgbClr val="0033CC"/>
                </a:solidFill>
                <a:latin typeface="Arial Black" pitchFamily="34" charset="0"/>
              </a:rPr>
              <a:t>. Усть-Бузулукская</a:t>
            </a:r>
            <a:endParaRPr lang="ru-RU" altLang="ru-RU" sz="1800" dirty="0">
              <a:solidFill>
                <a:srgbClr val="0033CC"/>
              </a:solidFill>
            </a:endParaRPr>
          </a:p>
        </p:txBody>
      </p:sp>
      <p:pic>
        <p:nvPicPr>
          <p:cNvPr id="8" name="Picture 5" descr="C:\Users\user\Desktop\Фото для слайдов\IMG_27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88" y="1511618"/>
            <a:ext cx="5622074" cy="35784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9933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0"/>
            <a:ext cx="842962" cy="869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3" descr="C:\Users\user\Desktop\DSC_09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66072"/>
            <a:ext cx="5374819" cy="3935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28600" y="5486400"/>
            <a:ext cx="9393981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090D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В 2015 году на </a:t>
            </a:r>
            <a:r>
              <a:rPr lang="ru-RU" sz="2400" b="1" dirty="0">
                <a:solidFill>
                  <a:srgbClr val="090D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сельских поселений </a:t>
            </a:r>
            <a:r>
              <a:rPr lang="ru-RU" sz="2400" b="1" dirty="0" err="1" smtClean="0">
                <a:solidFill>
                  <a:srgbClr val="090D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ТОСами</a:t>
            </a:r>
            <a:r>
              <a:rPr lang="ru-RU" sz="2400" b="1" dirty="0" smtClean="0">
                <a:solidFill>
                  <a:srgbClr val="090D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Алексеевского муниципального района было израсходовано более 17,5 </a:t>
            </a:r>
            <a:r>
              <a:rPr lang="ru-RU" sz="2400" b="1" dirty="0">
                <a:solidFill>
                  <a:srgbClr val="090D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sz="2400" b="1" dirty="0" smtClean="0">
                <a:solidFill>
                  <a:srgbClr val="090D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  <a:endParaRPr lang="ru-RU" sz="2400" b="1" dirty="0">
              <a:solidFill>
                <a:srgbClr val="090DB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8" t="21282" r="23439" b="15341"/>
          <a:stretch/>
        </p:blipFill>
        <p:spPr bwMode="auto">
          <a:xfrm>
            <a:off x="4463927" y="990600"/>
            <a:ext cx="5418520" cy="35905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368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0"/>
            <a:ext cx="842962" cy="869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4" descr="C:\Users\user\Desktop\DSC_014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1"/>
          <a:stretch/>
        </p:blipFill>
        <p:spPr bwMode="auto">
          <a:xfrm>
            <a:off x="4490153" y="1066800"/>
            <a:ext cx="5433858" cy="39768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user\Desktop\DSC_015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4"/>
          <a:stretch/>
        </p:blipFill>
        <p:spPr bwMode="auto">
          <a:xfrm>
            <a:off x="20782" y="1905000"/>
            <a:ext cx="5335424" cy="39157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44194" y="5966742"/>
            <a:ext cx="84878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90D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х. Рябовский</a:t>
            </a:r>
            <a:endParaRPr lang="ru-RU" sz="2400" b="1" dirty="0">
              <a:solidFill>
                <a:srgbClr val="090DB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33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0"/>
            <a:ext cx="842962" cy="869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49382" y="6180038"/>
            <a:ext cx="84878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90D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х. </a:t>
            </a:r>
            <a:r>
              <a:rPr lang="ru-RU" sz="2400" b="1" dirty="0" err="1" smtClean="0">
                <a:solidFill>
                  <a:srgbClr val="090D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Яминский</a:t>
            </a:r>
            <a:endParaRPr lang="ru-RU" sz="2400" b="1" dirty="0">
              <a:solidFill>
                <a:srgbClr val="090DB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E:\планерка в яминке\IMG_165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7" r="5443"/>
          <a:stretch/>
        </p:blipFill>
        <p:spPr bwMode="auto">
          <a:xfrm>
            <a:off x="0" y="2058432"/>
            <a:ext cx="5562600" cy="414718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5" name="Picture 2" descr="C:\Users\Администрация\Desktop\Артем\2016 год\Экономика\Фото благоустройство\DSC093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323" y="635492"/>
            <a:ext cx="5248677" cy="39365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60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0"/>
            <a:ext cx="842962" cy="869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426611" y="6184910"/>
            <a:ext cx="84878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90D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ст. Алексеевская</a:t>
            </a:r>
            <a:endParaRPr lang="ru-RU" sz="2400" b="1" dirty="0">
              <a:solidFill>
                <a:srgbClr val="090DB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784" y="1337064"/>
            <a:ext cx="6212801" cy="4138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Администрация\Desktop\Артем\2016 год\Экономика\Фото благоустройство\ФОНТАН\30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37" y="904107"/>
            <a:ext cx="3376311" cy="50644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228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0"/>
            <a:ext cx="842962" cy="869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74388" y="5761045"/>
            <a:ext cx="90130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90D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Обновленная тротуарная сеть в парке ст. Алексеевская</a:t>
            </a:r>
          </a:p>
        </p:txBody>
      </p:sp>
      <p:pic>
        <p:nvPicPr>
          <p:cNvPr id="4" name="Picture 5" descr="укук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2" t="55928" r="66409" b="18847"/>
          <a:stretch/>
        </p:blipFill>
        <p:spPr bwMode="auto">
          <a:xfrm>
            <a:off x="180167" y="1758438"/>
            <a:ext cx="5330057" cy="40305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укук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88" t="55598" r="8688" b="19176"/>
          <a:stretch/>
        </p:blipFill>
        <p:spPr bwMode="auto">
          <a:xfrm>
            <a:off x="4419600" y="1102063"/>
            <a:ext cx="5230576" cy="40682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8984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0"/>
            <a:ext cx="842962" cy="869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735" y="1700807"/>
            <a:ext cx="6350242" cy="4091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50081" y="5791971"/>
            <a:ext cx="84878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solidFill>
                  <a:srgbClr val="0505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2015 году ТОС «Алексеевское-2» занял 1 место во  всероссийском конкурсе «Золотая Осень-2015». </a:t>
            </a:r>
          </a:p>
        </p:txBody>
      </p:sp>
    </p:spTree>
    <p:extLst>
      <p:ext uri="{BB962C8B-B14F-4D97-AF65-F5344CB8AC3E}">
        <p14:creationId xmlns:p14="http://schemas.microsoft.com/office/powerpoint/2010/main" val="320220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0"/>
            <a:ext cx="842962" cy="869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-36021" y="5425213"/>
            <a:ext cx="97896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2016 </a:t>
            </a:r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году на территории Алексеевского муниципального района посажено </a:t>
            </a: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1000 </a:t>
            </a:r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деревьев, </a:t>
            </a: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300 </a:t>
            </a:r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кустарников, </a:t>
            </a: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посеяно </a:t>
            </a: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7100 </a:t>
            </a:r>
            <a:r>
              <a:rPr lang="ru-RU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кв.м</a:t>
            </a:r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газонов, высажено более </a:t>
            </a: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80000 </a:t>
            </a:r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цветов.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39"/>
          <a:stretch/>
        </p:blipFill>
        <p:spPr bwMode="auto">
          <a:xfrm>
            <a:off x="227228" y="1189951"/>
            <a:ext cx="5778755" cy="4025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 descr="C:\Users\Администрация\Desktop\DSC0071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8" b="9682"/>
          <a:stretch/>
        </p:blipFill>
        <p:spPr bwMode="auto">
          <a:xfrm>
            <a:off x="5969962" y="869471"/>
            <a:ext cx="3771225" cy="46662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81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0"/>
            <a:ext cx="842962" cy="869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6" descr="C:\Users\user\Desktop\Фото благоустройство\Усть-Бузулук\DSC_00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52915"/>
            <a:ext cx="5517225" cy="4756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5614553"/>
            <a:ext cx="97230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  ст. Усть-Бузулукской произошла  реконструкция зоны отдыха, было уложено более 600 кв. м. тротуарной плитки, установлен фонтан</a:t>
            </a:r>
          </a:p>
        </p:txBody>
      </p:sp>
      <p:pic>
        <p:nvPicPr>
          <p:cNvPr id="5" name="Picture 3" descr="C:\Users\Администрация\Desktop\Фотографии от 21.06.2017\ФОТО\У-Буз\IMG_20160617_17183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34" r="12880"/>
          <a:stretch/>
        </p:blipFill>
        <p:spPr bwMode="auto">
          <a:xfrm>
            <a:off x="4517427" y="443048"/>
            <a:ext cx="5388573" cy="41803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25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04754866f9e032e1e0151fd9a24cef1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01000" y="152400"/>
            <a:ext cx="1727200" cy="1295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Заголовок 30"/>
          <p:cNvSpPr>
            <a:spLocks noGrp="1"/>
          </p:cNvSpPr>
          <p:nvPr>
            <p:ph type="title"/>
          </p:nvPr>
        </p:nvSpPr>
        <p:spPr>
          <a:xfrm>
            <a:off x="152400" y="152400"/>
            <a:ext cx="84582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Количество организаций территориального общественного самоуправления</a:t>
            </a:r>
          </a:p>
        </p:txBody>
      </p:sp>
      <p:sp>
        <p:nvSpPr>
          <p:cNvPr id="14" name="TextBox 22"/>
          <p:cNvSpPr txBox="1">
            <a:spLocks noChangeArrowheads="1"/>
          </p:cNvSpPr>
          <p:nvPr/>
        </p:nvSpPr>
        <p:spPr bwMode="auto">
          <a:xfrm>
            <a:off x="7543800" y="1752600"/>
            <a:ext cx="20630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Юридические лица</a:t>
            </a:r>
            <a:endParaRPr lang="ru-RU" sz="1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315200" y="1752600"/>
            <a:ext cx="288032" cy="28803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aphicFrame>
        <p:nvGraphicFramePr>
          <p:cNvPr id="16" name="Содержимое 32"/>
          <p:cNvGraphicFramePr>
            <a:graphicFrameLocks noGrp="1"/>
          </p:cNvGraphicFramePr>
          <p:nvPr>
            <p:ph idx="1"/>
          </p:nvPr>
        </p:nvGraphicFramePr>
        <p:xfrm>
          <a:off x="457200" y="2438400"/>
          <a:ext cx="8352928" cy="36729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TextBox 33"/>
          <p:cNvSpPr txBox="1">
            <a:spLocks noChangeArrowheads="1"/>
          </p:cNvSpPr>
          <p:nvPr/>
        </p:nvSpPr>
        <p:spPr bwMode="auto">
          <a:xfrm>
            <a:off x="609600" y="6019800"/>
            <a:ext cx="7206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i="1" dirty="0"/>
              <a:t>2010г.</a:t>
            </a:r>
          </a:p>
        </p:txBody>
      </p:sp>
      <p:sp>
        <p:nvSpPr>
          <p:cNvPr id="18" name="TextBox 33"/>
          <p:cNvSpPr txBox="1">
            <a:spLocks noChangeArrowheads="1"/>
          </p:cNvSpPr>
          <p:nvPr/>
        </p:nvSpPr>
        <p:spPr bwMode="auto">
          <a:xfrm>
            <a:off x="1447800" y="6019800"/>
            <a:ext cx="7206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i="1" dirty="0" smtClean="0"/>
              <a:t>2011г</a:t>
            </a:r>
            <a:r>
              <a:rPr lang="ru-RU" sz="1400" b="1" i="1" dirty="0"/>
              <a:t>.</a:t>
            </a:r>
          </a:p>
        </p:txBody>
      </p:sp>
      <p:sp>
        <p:nvSpPr>
          <p:cNvPr id="20" name="TextBox 33"/>
          <p:cNvSpPr txBox="1">
            <a:spLocks noChangeArrowheads="1"/>
          </p:cNvSpPr>
          <p:nvPr/>
        </p:nvSpPr>
        <p:spPr bwMode="auto">
          <a:xfrm>
            <a:off x="2514600" y="6019800"/>
            <a:ext cx="7206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i="1" dirty="0" smtClean="0"/>
              <a:t>2012г</a:t>
            </a:r>
            <a:r>
              <a:rPr lang="ru-RU" sz="1400" b="1" i="1" dirty="0"/>
              <a:t>.</a:t>
            </a:r>
          </a:p>
        </p:txBody>
      </p:sp>
      <p:sp>
        <p:nvSpPr>
          <p:cNvPr id="21" name="TextBox 33"/>
          <p:cNvSpPr txBox="1">
            <a:spLocks noChangeArrowheads="1"/>
          </p:cNvSpPr>
          <p:nvPr/>
        </p:nvSpPr>
        <p:spPr bwMode="auto">
          <a:xfrm>
            <a:off x="3505200" y="6019800"/>
            <a:ext cx="7206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i="1" dirty="0" smtClean="0"/>
              <a:t>2013г</a:t>
            </a:r>
            <a:r>
              <a:rPr lang="ru-RU" sz="1400" b="1" i="1" dirty="0"/>
              <a:t>.</a:t>
            </a:r>
          </a:p>
        </p:txBody>
      </p:sp>
      <p:sp>
        <p:nvSpPr>
          <p:cNvPr id="22" name="TextBox 33"/>
          <p:cNvSpPr txBox="1">
            <a:spLocks noChangeArrowheads="1"/>
          </p:cNvSpPr>
          <p:nvPr/>
        </p:nvSpPr>
        <p:spPr bwMode="auto">
          <a:xfrm>
            <a:off x="4495800" y="6019800"/>
            <a:ext cx="7206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i="1" dirty="0" smtClean="0"/>
              <a:t>2014г</a:t>
            </a:r>
            <a:r>
              <a:rPr lang="ru-RU" sz="1400" b="1" i="1" dirty="0"/>
              <a:t>.</a:t>
            </a:r>
          </a:p>
        </p:txBody>
      </p:sp>
      <p:sp>
        <p:nvSpPr>
          <p:cNvPr id="23" name="TextBox 33"/>
          <p:cNvSpPr txBox="1">
            <a:spLocks noChangeArrowheads="1"/>
          </p:cNvSpPr>
          <p:nvPr/>
        </p:nvSpPr>
        <p:spPr bwMode="auto">
          <a:xfrm>
            <a:off x="5486400" y="6019800"/>
            <a:ext cx="7206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i="1" dirty="0" smtClean="0"/>
              <a:t>2015г</a:t>
            </a:r>
            <a:r>
              <a:rPr lang="ru-RU" sz="1400" b="1" i="1" dirty="0"/>
              <a:t>.</a:t>
            </a:r>
          </a:p>
        </p:txBody>
      </p:sp>
      <p:sp>
        <p:nvSpPr>
          <p:cNvPr id="24" name="TextBox 33"/>
          <p:cNvSpPr txBox="1">
            <a:spLocks noChangeArrowheads="1"/>
          </p:cNvSpPr>
          <p:nvPr/>
        </p:nvSpPr>
        <p:spPr bwMode="auto">
          <a:xfrm>
            <a:off x="6553200" y="6019800"/>
            <a:ext cx="7206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i="1" dirty="0" smtClean="0"/>
              <a:t>2016г</a:t>
            </a:r>
            <a:r>
              <a:rPr lang="ru-RU" sz="1400" b="1" i="1" dirty="0"/>
              <a:t>.</a:t>
            </a:r>
          </a:p>
        </p:txBody>
      </p:sp>
      <p:sp>
        <p:nvSpPr>
          <p:cNvPr id="25" name="TextBox 33"/>
          <p:cNvSpPr txBox="1">
            <a:spLocks noChangeArrowheads="1"/>
          </p:cNvSpPr>
          <p:nvPr/>
        </p:nvSpPr>
        <p:spPr bwMode="auto">
          <a:xfrm>
            <a:off x="7620000" y="6019800"/>
            <a:ext cx="7206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i="1" dirty="0" smtClean="0"/>
              <a:t>2017г</a:t>
            </a:r>
            <a:r>
              <a:rPr lang="ru-RU" sz="1400" b="1" i="1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0"/>
            <a:ext cx="842962" cy="869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51521" y="6219749"/>
            <a:ext cx="100998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ст</a:t>
            </a:r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Усть-Бузулукская</a:t>
            </a:r>
            <a:endParaRPr lang="ru-RU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C:\Users\Администрация\Desktop\Артем\2016 год\Экономика\Фото\DSC_09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304" y="2059353"/>
            <a:ext cx="6385096" cy="42290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Администрация\Desktop\Артем\2016 год\Экономика\Фото благоустройство\Усть-Бузулук\Усть-Буз 2\DSC_010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" r="9710"/>
          <a:stretch/>
        </p:blipFill>
        <p:spPr bwMode="auto">
          <a:xfrm>
            <a:off x="154044" y="1014908"/>
            <a:ext cx="5902918" cy="44635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111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0"/>
            <a:ext cx="842962" cy="869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494356" y="6251375"/>
            <a:ext cx="96934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Зоны отдыха х. </a:t>
            </a:r>
            <a:r>
              <a:rPr lang="ru-RU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Яминский</a:t>
            </a:r>
            <a:endParaRPr lang="ru-RU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Администрация\Desktop\Фотографии от 21.06.2017\ФОТО\Яминка\DSC014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780" y="2123284"/>
            <a:ext cx="5533255" cy="41499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Администрация\Desktop\Слайды для ВЕТЕРАНОВ\Яминка\DSC09844 (1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7"/>
          <a:stretch/>
        </p:blipFill>
        <p:spPr bwMode="auto">
          <a:xfrm>
            <a:off x="191193" y="1149620"/>
            <a:ext cx="5400644" cy="4827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1242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0"/>
            <a:ext cx="842962" cy="869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476716" y="6075643"/>
            <a:ext cx="94796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Зоны отдыха х. </a:t>
            </a:r>
            <a:r>
              <a:rPr lang="ru-RU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Яминский</a:t>
            </a:r>
            <a:endParaRPr lang="ru-RU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Администрация\Desktop\Артем\2016 год\Экономика\Доклады\Встреча с ветеранами\Слайды для ВЕТЕРАНОВ\Яминка 2\DSC087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132" y="1120800"/>
            <a:ext cx="5684064" cy="42630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Администрация\Desktop\грант Яминка 2016\DSC001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96" y="1766531"/>
            <a:ext cx="5571852" cy="43091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849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0"/>
            <a:ext cx="842962" cy="869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480120" y="6165009"/>
            <a:ext cx="96778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х. </a:t>
            </a:r>
            <a:r>
              <a:rPr lang="ru-RU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Ларинский</a:t>
            </a:r>
            <a:endParaRPr lang="ru-RU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G:\Арт\тос фото Ларинка\благоустройство\Постройка Кафетерия и танц площадки\IMG_6745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898" y="922630"/>
            <a:ext cx="5258902" cy="39441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:\Арт\тос фото Ларинка\благоустройство\Июнь-Июль\IMG_671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8"/>
          <a:stretch/>
        </p:blipFill>
        <p:spPr bwMode="auto">
          <a:xfrm>
            <a:off x="228600" y="2074809"/>
            <a:ext cx="5528862" cy="38644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03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0"/>
            <a:ext cx="842962" cy="869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G:\ФОТО\Спорт площадка х. Самолшенский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1" r="12416"/>
          <a:stretch/>
        </p:blipFill>
        <p:spPr bwMode="auto">
          <a:xfrm>
            <a:off x="207818" y="1524000"/>
            <a:ext cx="5088189" cy="39702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19013" y="1062335"/>
            <a:ext cx="28269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х. </a:t>
            </a:r>
            <a:r>
              <a:rPr lang="ru-RU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Самолшинский</a:t>
            </a:r>
            <a:endParaRPr lang="ru-RU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" descr="G:\ФОТО\Трехложанка 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4"/>
          <a:stretch/>
        </p:blipFill>
        <p:spPr bwMode="auto">
          <a:xfrm>
            <a:off x="4754387" y="1834777"/>
            <a:ext cx="5069696" cy="39812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507324" y="1313644"/>
            <a:ext cx="28059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х. </a:t>
            </a:r>
            <a:r>
              <a:rPr lang="ru-RU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Трехложенский</a:t>
            </a:r>
            <a:endParaRPr lang="ru-RU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07818" y="5966487"/>
            <a:ext cx="9632167" cy="92625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5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5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2016 году привлечено </a:t>
            </a:r>
            <a:r>
              <a:rPr lang="ru-RU" sz="25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районный бюджет 3,5 млн. рублей, денежные средства израсходованы на </a:t>
            </a:r>
            <a:r>
              <a:rPr lang="ru-RU" sz="25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</a:t>
            </a:r>
            <a:r>
              <a:rPr lang="ru-RU" sz="25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4-х зон отдыха, </a:t>
            </a:r>
            <a:r>
              <a:rPr lang="ru-RU" sz="25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9-ти </a:t>
            </a:r>
            <a:r>
              <a:rPr lang="ru-RU" sz="25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детских игровых площадок</a:t>
            </a:r>
            <a:r>
              <a:rPr lang="ru-RU" sz="25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5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5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82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0"/>
            <a:ext cx="842962" cy="869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048140" y="1424972"/>
            <a:ext cx="27658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Алексеевская</a:t>
            </a:r>
            <a:endParaRPr lang="ru-RU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422745" y="869471"/>
            <a:ext cx="27441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</a:t>
            </a:r>
            <a:r>
              <a:rPr lang="ru-RU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Аржановская</a:t>
            </a:r>
            <a:endParaRPr lang="ru-RU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C:\Users\AC31~1\AppData\Local\Temp\Rar$DRa0.064\Алексеевка\DSC0012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1" t="16878" r="1838"/>
          <a:stretch/>
        </p:blipFill>
        <p:spPr bwMode="auto">
          <a:xfrm>
            <a:off x="167897" y="2017221"/>
            <a:ext cx="5288099" cy="37598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Администрация\Desktop\IMG_00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31136"/>
            <a:ext cx="5170699" cy="38762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7898" y="5657671"/>
            <a:ext cx="95748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За счет средств фонда </a:t>
            </a:r>
            <a:r>
              <a:rPr lang="ru-RU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«Перспективное развитие Волгоградской области</a:t>
            </a:r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» построены 2 детские  игровые  площадки  в  ст</a:t>
            </a:r>
            <a:r>
              <a:rPr lang="ru-RU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Аржа-новская  и в ст. Алексеевская.</a:t>
            </a:r>
            <a:endParaRPr lang="ru-RU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95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0"/>
            <a:ext cx="842962" cy="869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/>
          <p:nvPr/>
        </p:nvPicPr>
        <p:blipFill rotWithShape="1">
          <a:blip r:embed="rId3"/>
          <a:srcRect l="1513" t="20802" r="14084" b="5969"/>
          <a:stretch/>
        </p:blipFill>
        <p:spPr>
          <a:xfrm>
            <a:off x="581474" y="990600"/>
            <a:ext cx="8867326" cy="4670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213265" y="5595342"/>
            <a:ext cx="98451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«Открытый плоскостной физкультурно-спортивный комплекс» </a:t>
            </a:r>
            <a:r>
              <a:rPr lang="ru-RU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</a:p>
          <a:p>
            <a:pPr algn="ctr"/>
            <a:r>
              <a:rPr lang="ru-RU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ст. Алексеевская</a:t>
            </a:r>
            <a:endParaRPr lang="ru-RU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6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0"/>
            <a:ext cx="842962" cy="869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7328" y="5798430"/>
            <a:ext cx="96770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«Открытый плоскостной физкультурно-спортивный комплекс» в ст. Алексеевская</a:t>
            </a:r>
            <a:endParaRPr lang="ru-RU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 rotWithShape="1">
          <a:blip r:embed="rId3"/>
          <a:srcRect t="12790" b="5566"/>
          <a:stretch/>
        </p:blipFill>
        <p:spPr>
          <a:xfrm>
            <a:off x="677025" y="1227122"/>
            <a:ext cx="8377693" cy="45713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08291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0"/>
            <a:ext cx="842962" cy="869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19400" y="5651998"/>
            <a:ext cx="97218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 период подготовки к новогодним праздникам в 2016 году куплено 4000 м светодиодных гирлянд более чем на 800 тыс. рублей.</a:t>
            </a:r>
          </a:p>
        </p:txBody>
      </p:sp>
      <p:pic>
        <p:nvPicPr>
          <p:cNvPr id="4" name="Picture 3" descr="C:\Users\Администрация\Desktop\DSC_06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" y="2078109"/>
            <a:ext cx="5395905" cy="35738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DSC_06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5" y="1210882"/>
            <a:ext cx="5261995" cy="374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061963" y="749217"/>
            <a:ext cx="38367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ст. Усть-Бузулукская</a:t>
            </a:r>
            <a:endParaRPr lang="ru-RU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94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0"/>
            <a:ext cx="842962" cy="869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3" descr="G:\Арт\Алексеевка\10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32" y="1282596"/>
            <a:ext cx="5423981" cy="36159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G:\Арт\Алексеевка\10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663" y="2624683"/>
            <a:ext cx="5409337" cy="3606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1521" y="6230909"/>
            <a:ext cx="94394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Зимнее украшение ст</a:t>
            </a:r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Алексеевская</a:t>
            </a:r>
          </a:p>
        </p:txBody>
      </p:sp>
    </p:spTree>
    <p:extLst>
      <p:ext uri="{BB962C8B-B14F-4D97-AF65-F5344CB8AC3E}">
        <p14:creationId xmlns:p14="http://schemas.microsoft.com/office/powerpoint/2010/main" val="42960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"/>
          <p:cNvSpPr>
            <a:spLocks noChangeArrowheads="1"/>
          </p:cNvSpPr>
          <p:nvPr/>
        </p:nvSpPr>
        <p:spPr bwMode="auto">
          <a:xfrm>
            <a:off x="0" y="167790"/>
            <a:ext cx="9906000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ea typeface="Calibri" pitchFamily="34" charset="0"/>
              </a:rPr>
              <a:t>Государственная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ea typeface="Calibri" pitchFamily="34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ea typeface="Calibri" pitchFamily="34" charset="0"/>
              </a:rPr>
              <a:t>программа</a:t>
            </a:r>
            <a:r>
              <a:rPr lang="ru-RU" sz="2000" b="1" dirty="0" smtClean="0">
                <a:solidFill>
                  <a:srgbClr val="0000CC"/>
                </a:solidFill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ea typeface="Calibri" pitchFamily="34" charset="0"/>
              </a:rPr>
              <a:t>Волгоградской области </a:t>
            </a:r>
          </a:p>
          <a:p>
            <a:pPr lvl="0" algn="ctr"/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ea typeface="Calibri" pitchFamily="34" charset="0"/>
              </a:rPr>
              <a:t>«</a:t>
            </a:r>
            <a:r>
              <a:rPr lang="ru-RU" sz="2000" b="1" dirty="0" smtClean="0">
                <a:solidFill>
                  <a:srgbClr val="0000CC"/>
                </a:solidFill>
              </a:rPr>
              <a:t>Развитие и совершенствование системы территориального общественного самоуправления Волгоградской области" </a:t>
            </a:r>
          </a:p>
          <a:p>
            <a:pPr lvl="0" algn="ctr"/>
            <a:r>
              <a:rPr lang="ru-RU" sz="2000" b="1" dirty="0" smtClean="0">
                <a:solidFill>
                  <a:srgbClr val="0000CC"/>
                </a:solidFill>
              </a:rPr>
              <a:t>на 2014 – 2018 годы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ea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1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ea typeface="Calibri" pitchFamily="34" charset="0"/>
            </a:endParaRPr>
          </a:p>
          <a:p>
            <a:pPr lvl="0" algn="ctr" eaLnBrk="0" hangingPunct="0"/>
            <a:r>
              <a:rPr lang="ru-RU" sz="1400" b="1" i="1" dirty="0" smtClean="0"/>
              <a:t>утверждена Постановлением Правительства Волгоградской области от 25.11.2013 № 672-п</a:t>
            </a:r>
            <a:endParaRPr kumimoji="0" lang="ru-RU" sz="1400" b="1" i="1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066800" y="2133600"/>
            <a:ext cx="85979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Цель государственной программы:</a:t>
            </a:r>
          </a:p>
          <a:p>
            <a:pPr algn="just"/>
            <a:r>
              <a:rPr lang="ru-RU" dirty="0" smtClean="0">
                <a:solidFill>
                  <a:srgbClr val="0000CC"/>
                </a:solidFill>
              </a:rPr>
              <a:t>развитие и совершенствование системы ТОС Волгоградской области как формы организации граждан по месту их жительства для самостоятельного осуществления собственных инициатив по вопросам местного значения, эффективного взаимодействия органов исполнительной власти и органов местного самоуправления Волгоградской области с организациями ТОС.</a:t>
            </a:r>
            <a:endParaRPr lang="ru-RU" dirty="0">
              <a:solidFill>
                <a:srgbClr val="0000CC"/>
              </a:solidFill>
            </a:endParaRPr>
          </a:p>
        </p:txBody>
      </p:sp>
      <p:pic>
        <p:nvPicPr>
          <p:cNvPr id="30" name="Рисунок 29" descr="graph-ic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2590800"/>
            <a:ext cx="825500" cy="762000"/>
          </a:xfrm>
          <a:prstGeom prst="rect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1066800" y="4648200"/>
            <a:ext cx="8610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Ответственный исполнитель государственной программы:</a:t>
            </a:r>
          </a:p>
          <a:p>
            <a:pPr algn="just"/>
            <a:r>
              <a:rPr lang="ru-RU" dirty="0" smtClean="0">
                <a:solidFill>
                  <a:srgbClr val="0000CC"/>
                </a:solidFill>
              </a:rPr>
              <a:t>комитет по делам территориальных образований, внутренней и информационной политики  Волгоградской  области</a:t>
            </a:r>
            <a:endParaRPr lang="ru-RU" dirty="0">
              <a:solidFill>
                <a:srgbClr val="0000CC"/>
              </a:solidFill>
            </a:endParaRPr>
          </a:p>
        </p:txBody>
      </p:sp>
      <p:pic>
        <p:nvPicPr>
          <p:cNvPr id="32" name="Рисунок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724400"/>
            <a:ext cx="685800" cy="707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0"/>
            <a:ext cx="842962" cy="869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E:\Ночь\1077.JPG"/>
          <p:cNvPicPr>
            <a:picLocks noChangeAspect="1" noChangeArrowheads="1"/>
          </p:cNvPicPr>
          <p:nvPr/>
        </p:nvPicPr>
        <p:blipFill>
          <a:blip r:embed="rId3" cstate="print"/>
          <a:srcRect l="5600" r="10401"/>
          <a:stretch>
            <a:fillRect/>
          </a:stretch>
        </p:blipFill>
        <p:spPr bwMode="auto">
          <a:xfrm>
            <a:off x="-8313" y="893903"/>
            <a:ext cx="5261158" cy="4175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E:\Ночь\1074.JPG"/>
          <p:cNvPicPr>
            <a:picLocks noChangeAspect="1" noChangeArrowheads="1"/>
          </p:cNvPicPr>
          <p:nvPr/>
        </p:nvPicPr>
        <p:blipFill>
          <a:blip r:embed="rId4" cstate="print"/>
          <a:srcRect r="6458"/>
          <a:stretch>
            <a:fillRect/>
          </a:stretch>
        </p:blipFill>
        <p:spPr bwMode="auto">
          <a:xfrm>
            <a:off x="4688141" y="1960092"/>
            <a:ext cx="5208161" cy="4079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68712" y="6165183"/>
            <a:ext cx="96932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Зимнее украшение ст</a:t>
            </a:r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Алексеевская</a:t>
            </a:r>
          </a:p>
        </p:txBody>
      </p:sp>
    </p:spTree>
    <p:extLst>
      <p:ext uri="{BB962C8B-B14F-4D97-AF65-F5344CB8AC3E}">
        <p14:creationId xmlns:p14="http://schemas.microsoft.com/office/powerpoint/2010/main" val="90765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0"/>
            <a:ext cx="842962" cy="869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51521" y="6246453"/>
            <a:ext cx="95560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Зимнее украшение ст</a:t>
            </a:r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Алексеевская</a:t>
            </a:r>
          </a:p>
        </p:txBody>
      </p:sp>
      <p:pic>
        <p:nvPicPr>
          <p:cNvPr id="4" name="Picture 2" descr="C:\Users\Администрация\Desktop\DSC_00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52011"/>
            <a:ext cx="6404475" cy="42696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Администрация\Desktop\DSC_00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827" y="2226672"/>
            <a:ext cx="5750955" cy="38339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75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0"/>
            <a:ext cx="842962" cy="869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51521" y="6213555"/>
            <a:ext cx="97126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Зимнее украшение ст</a:t>
            </a:r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Алексеевская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8" t="21023" r="29722" b="15972"/>
          <a:stretch/>
        </p:blipFill>
        <p:spPr bwMode="auto">
          <a:xfrm>
            <a:off x="52922" y="1792637"/>
            <a:ext cx="5521409" cy="42306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39" t="21621" r="27799" b="19318"/>
          <a:stretch/>
        </p:blipFill>
        <p:spPr bwMode="auto">
          <a:xfrm>
            <a:off x="4187023" y="1295400"/>
            <a:ext cx="5597675" cy="41711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434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0"/>
            <a:ext cx="842962" cy="869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51520" y="6245935"/>
            <a:ext cx="93961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Зимнее украшение х. </a:t>
            </a:r>
            <a:r>
              <a:rPr lang="ru-RU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Шарашенский</a:t>
            </a:r>
            <a:endParaRPr lang="ru-RU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image"/>
          <p:cNvPicPr>
            <a:picLocks noChangeAspect="1" noChangeArrowheads="1"/>
          </p:cNvPicPr>
          <p:nvPr/>
        </p:nvPicPr>
        <p:blipFill>
          <a:blip r:embed="rId3" cstate="print"/>
          <a:srcRect b="5000"/>
          <a:stretch>
            <a:fillRect/>
          </a:stretch>
        </p:blipFill>
        <p:spPr bwMode="auto">
          <a:xfrm>
            <a:off x="0" y="840376"/>
            <a:ext cx="6276154" cy="4111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Users\Администрация\Desktop\Усть-Бузулукская\ФОТО\DSC_059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564" y="2220600"/>
            <a:ext cx="6143435" cy="40690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036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0"/>
            <a:ext cx="842962" cy="869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53962" y="5566010"/>
            <a:ext cx="93728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 2017 году на территории Алексеевского муниципального района посажено 1500 деревьев, 500 кустарников, посеяно        8100 </a:t>
            </a:r>
            <a:r>
              <a:rPr lang="ru-RU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кв.м</a:t>
            </a:r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газонов, высажено более 100000 цветов.</a:t>
            </a:r>
          </a:p>
        </p:txBody>
      </p:sp>
      <p:pic>
        <p:nvPicPr>
          <p:cNvPr id="4" name="Picture 3" descr="C:\Users\Администрация\Desktop\Фотографии от 21.06.2017\ФОТО\Поклоновка\DSC0813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9"/>
          <a:stretch/>
        </p:blipFill>
        <p:spPr bwMode="auto">
          <a:xfrm>
            <a:off x="3895177" y="1627087"/>
            <a:ext cx="6010823" cy="36478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SC0284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19200"/>
            <a:ext cx="5246374" cy="38828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0211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0"/>
            <a:ext cx="842962" cy="869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F:\IMG_20161110_1329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536" y="1112672"/>
            <a:ext cx="7079664" cy="53097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19" y="6365553"/>
            <a:ext cx="98234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 2017 году ст. </a:t>
            </a: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Усть-Бузулукская создан парк </a:t>
            </a:r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«Аллея Памяти». </a:t>
            </a:r>
          </a:p>
        </p:txBody>
      </p:sp>
    </p:spTree>
    <p:extLst>
      <p:ext uri="{BB962C8B-B14F-4D97-AF65-F5344CB8AC3E}">
        <p14:creationId xmlns:p14="http://schemas.microsoft.com/office/powerpoint/2010/main" val="72086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0"/>
            <a:ext cx="842962" cy="869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53961" y="6355602"/>
            <a:ext cx="102500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Аллея любви в ст. Усть-Бузулукская</a:t>
            </a:r>
            <a:endParaRPr lang="ru-RU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AC31~1\AppData\Local\Temp\Rar$DRa0.650\DSC_0012[1]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1"/>
          <a:stretch/>
        </p:blipFill>
        <p:spPr bwMode="auto">
          <a:xfrm>
            <a:off x="4185357" y="2253255"/>
            <a:ext cx="5720643" cy="39840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AC31~1\AppData\Local\Temp\Rar$DRa0.552\DSC_0010[1]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r="8000"/>
          <a:stretch/>
        </p:blipFill>
        <p:spPr bwMode="auto">
          <a:xfrm>
            <a:off x="-1" y="1104711"/>
            <a:ext cx="5651173" cy="39569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65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0"/>
            <a:ext cx="842962" cy="869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04183" y="6017789"/>
            <a:ext cx="97018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Многофункциональная спортивная и детская игровая площадка в х. </a:t>
            </a:r>
            <a:r>
              <a:rPr lang="ru-RU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Яминский</a:t>
            </a: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 descr="C:\Users\AC31~1\AppData\Local\Temp\Rar$DRa0.629\DSC017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4" y="1663216"/>
            <a:ext cx="5923818" cy="44428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C31~1\AppData\Local\Temp\Rar$DRa0.713\DSC0164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774" y="960221"/>
            <a:ext cx="5670226" cy="44843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26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0"/>
            <a:ext cx="842962" cy="869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09742" y="6260605"/>
            <a:ext cx="10032172" cy="4791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Спортивно-игровая площадка в ст. Алексеевская</a:t>
            </a:r>
            <a:endParaRPr lang="ru-RU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 descr="C:\Users\AC31~1\AppData\Local\Temp\Rar$DRa0.971\IMG_20170918_0739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67487"/>
            <a:ext cx="5859119" cy="43943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C31~1\AppData\Local\Temp\Rar$DRa0.252\IMG_20170918_0738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128" y="2209800"/>
            <a:ext cx="5483488" cy="41126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52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0"/>
            <a:ext cx="842962" cy="869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95678" y="6035443"/>
            <a:ext cx="94817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Детская игровая площадка в ст. Алексеевская</a:t>
            </a:r>
            <a:endParaRPr lang="ru-RU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C:\Users\AC31~1\AppData\Local\Temp\Rar$DRa0.741\DSC001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103" y="2209800"/>
            <a:ext cx="5854619" cy="38962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C31~1\AppData\Local\Temp\Rar$DRa0.084\DSC001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76" y="1081265"/>
            <a:ext cx="6043939" cy="40222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326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0"/>
          <p:cNvSpPr>
            <a:spLocks noGrp="1"/>
          </p:cNvSpPr>
          <p:nvPr>
            <p:ph type="title"/>
          </p:nvPr>
        </p:nvSpPr>
        <p:spPr>
          <a:xfrm>
            <a:off x="2590800" y="0"/>
            <a:ext cx="5029200" cy="9144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Основные направления ТОС </a:t>
            </a:r>
            <a:endParaRPr lang="ru-RU" sz="26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Содержимое 8"/>
          <p:cNvSpPr>
            <a:spLocks noGrp="1"/>
          </p:cNvSpPr>
          <p:nvPr>
            <p:ph idx="1"/>
          </p:nvPr>
        </p:nvSpPr>
        <p:spPr>
          <a:xfrm>
            <a:off x="685800" y="685800"/>
            <a:ext cx="9102352" cy="50405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itchFamily="34" charset="0"/>
                <a:cs typeface="Arial" pitchFamily="34" charset="0"/>
              </a:rPr>
              <a:t>Благоустройство территории проживания</a:t>
            </a:r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>
            <a:off x="1143000" y="1143000"/>
            <a:ext cx="8631832" cy="0"/>
          </a:xfrm>
          <a:prstGeom prst="line">
            <a:avLst/>
          </a:prstGeom>
          <a:noFill/>
          <a:ln w="25400">
            <a:solidFill>
              <a:srgbClr val="003399"/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685800" y="1219200"/>
            <a:ext cx="9067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itchFamily="34" charset="0"/>
              </a:rPr>
              <a:t>Строительство и ремонт дорог, тротуаров, уличных проездов, подъездов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85800" y="1981200"/>
            <a:ext cx="9220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itchFamily="34" charset="0"/>
              </a:rPr>
              <a:t>Строительство и ремонт </a:t>
            </a:r>
            <a:r>
              <a:rPr lang="ru-RU" sz="22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itchFamily="34" charset="0"/>
              </a:rPr>
              <a:t>внутрипоселковых</a:t>
            </a:r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itchFamily="34" charset="0"/>
              </a:rPr>
              <a:t>  газовых сетей, отопительных, водопроводных и канализационных систем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85800" y="2819400"/>
            <a:ext cx="9220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itchFamily="34" charset="0"/>
              </a:rPr>
              <a:t>Строительство и ремонт автобусных остановок, общественных колодцев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85800" y="3657600"/>
            <a:ext cx="9067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itchFamily="34" charset="0"/>
              </a:rPr>
              <a:t>Установка детских игровых комплексов, объектов физкультурно-оздоровительной направленности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685800" y="4495800"/>
            <a:ext cx="9067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itchFamily="34" charset="0"/>
              </a:rPr>
              <a:t>Оказание материальной помощи ветеранам Великой Отечественной войны, жителям ТОС, находящимся в трудной жизненной ситуации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685800" y="5257800"/>
            <a:ext cx="92202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itchFamily="34" charset="0"/>
              </a:rPr>
              <a:t>Проведение благотворительных акций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685800" y="5715000"/>
            <a:ext cx="922020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itchFamily="34" charset="0"/>
              </a:rPr>
              <a:t>Проведение мероприятий патриотического характера, мероприятий, направленных на формирование здорового образа жизни, развитие духовности, сохранение культуры и национальных традиций</a:t>
            </a:r>
          </a:p>
        </p:txBody>
      </p:sp>
      <p:sp>
        <p:nvSpPr>
          <p:cNvPr id="24" name="Line 11"/>
          <p:cNvSpPr>
            <a:spLocks noChangeShapeType="1"/>
          </p:cNvSpPr>
          <p:nvPr/>
        </p:nvSpPr>
        <p:spPr bwMode="auto">
          <a:xfrm>
            <a:off x="1219200" y="2819400"/>
            <a:ext cx="8555632" cy="0"/>
          </a:xfrm>
          <a:prstGeom prst="line">
            <a:avLst/>
          </a:prstGeom>
          <a:noFill/>
          <a:ln w="25400">
            <a:solidFill>
              <a:srgbClr val="003399"/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5" name="Line 11"/>
          <p:cNvSpPr>
            <a:spLocks noChangeShapeType="1"/>
          </p:cNvSpPr>
          <p:nvPr/>
        </p:nvSpPr>
        <p:spPr bwMode="auto">
          <a:xfrm>
            <a:off x="1143000" y="1981200"/>
            <a:ext cx="8631832" cy="0"/>
          </a:xfrm>
          <a:prstGeom prst="line">
            <a:avLst/>
          </a:prstGeom>
          <a:noFill/>
          <a:ln w="25400">
            <a:solidFill>
              <a:srgbClr val="003399"/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6" name="Line 11"/>
          <p:cNvSpPr>
            <a:spLocks noChangeShapeType="1"/>
          </p:cNvSpPr>
          <p:nvPr/>
        </p:nvSpPr>
        <p:spPr bwMode="auto">
          <a:xfrm>
            <a:off x="1219200" y="3581400"/>
            <a:ext cx="8555632" cy="0"/>
          </a:xfrm>
          <a:prstGeom prst="line">
            <a:avLst/>
          </a:prstGeom>
          <a:noFill/>
          <a:ln w="25400">
            <a:solidFill>
              <a:srgbClr val="003399"/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7" name="Line 11"/>
          <p:cNvSpPr>
            <a:spLocks noChangeShapeType="1"/>
          </p:cNvSpPr>
          <p:nvPr/>
        </p:nvSpPr>
        <p:spPr bwMode="auto">
          <a:xfrm>
            <a:off x="1295400" y="4419600"/>
            <a:ext cx="8479432" cy="0"/>
          </a:xfrm>
          <a:prstGeom prst="line">
            <a:avLst/>
          </a:prstGeom>
          <a:noFill/>
          <a:ln w="25400">
            <a:solidFill>
              <a:srgbClr val="003399"/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8" name="Line 11"/>
          <p:cNvSpPr>
            <a:spLocks noChangeShapeType="1"/>
          </p:cNvSpPr>
          <p:nvPr/>
        </p:nvSpPr>
        <p:spPr bwMode="auto">
          <a:xfrm>
            <a:off x="1371600" y="5257800"/>
            <a:ext cx="8403232" cy="0"/>
          </a:xfrm>
          <a:prstGeom prst="line">
            <a:avLst/>
          </a:prstGeom>
          <a:noFill/>
          <a:ln w="25400">
            <a:solidFill>
              <a:srgbClr val="003399"/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9" name="Line 11"/>
          <p:cNvSpPr>
            <a:spLocks noChangeShapeType="1"/>
          </p:cNvSpPr>
          <p:nvPr/>
        </p:nvSpPr>
        <p:spPr bwMode="auto">
          <a:xfrm>
            <a:off x="1447800" y="5715000"/>
            <a:ext cx="8327032" cy="0"/>
          </a:xfrm>
          <a:prstGeom prst="line">
            <a:avLst/>
          </a:prstGeom>
          <a:noFill/>
          <a:ln w="25400">
            <a:solidFill>
              <a:srgbClr val="003399"/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304800" y="838200"/>
            <a:ext cx="144016" cy="144016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bg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304800" y="1295400"/>
            <a:ext cx="144016" cy="144016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bg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304800" y="2133600"/>
            <a:ext cx="144016" cy="144016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bg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304800" y="2971800"/>
            <a:ext cx="144016" cy="144016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bg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304800" y="3810000"/>
            <a:ext cx="144016" cy="144016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bg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304800" y="4648200"/>
            <a:ext cx="144016" cy="144016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bg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304800" y="5410200"/>
            <a:ext cx="144016" cy="144016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bg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304800" y="5867400"/>
            <a:ext cx="144016" cy="144016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bg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0"/>
            <a:ext cx="842962" cy="869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95678" y="6046063"/>
            <a:ext cx="95848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Реконструкция парка в ст. Алексеевская</a:t>
            </a:r>
            <a:endParaRPr lang="ru-RU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C:\Users\AC31~1\AppData\Local\Temp\Rar$DRa0.005\IMG_20170920_1623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457" y="1295400"/>
            <a:ext cx="5533098" cy="41498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C31~1\AppData\Local\Temp\Rar$DRa0.304\IMG_20170920_1622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8" y="1770658"/>
            <a:ext cx="5817316" cy="43629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964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0"/>
            <a:ext cx="842962" cy="869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95677" y="6050427"/>
            <a:ext cx="100245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Реконструкция парка в ст. Алексеевская</a:t>
            </a:r>
            <a:endParaRPr lang="ru-RU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AC31~1\AppData\Local\Temp\Rar$DRa0.330\IMG_20170920_1623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88146"/>
            <a:ext cx="6157244" cy="46179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AC31~1\AppData\Local\Temp\Rar$DRa0.561\IMG_20170920_1622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748" y="1143001"/>
            <a:ext cx="6120340" cy="4590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146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0"/>
            <a:ext cx="842962" cy="869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95677" y="6223109"/>
            <a:ext cx="93293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Парк «Победы» в </a:t>
            </a:r>
            <a:r>
              <a:rPr lang="ru-RU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х.Рябовский</a:t>
            </a:r>
            <a:endParaRPr lang="ru-RU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AC31~1\AppData\Local\Temp\Rar$DRa0.198\DSC0513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459" y="1066800"/>
            <a:ext cx="5645881" cy="4234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AC31~1\AppData\Local\Temp\Rar$DRa0.808\DSC0513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3916"/>
            <a:ext cx="5796642" cy="43474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98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0"/>
            <a:ext cx="842962" cy="869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51520" y="6272519"/>
            <a:ext cx="91972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Зона отдыха в ст. </a:t>
            </a:r>
            <a:r>
              <a:rPr lang="ru-RU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Аржановская</a:t>
            </a:r>
            <a:endParaRPr lang="ru-RU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Администрация\Desktop\К СОВЕЩАНИЮ\АРЖАНОВСКОЕ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1" r="3885" b="6324"/>
          <a:stretch/>
        </p:blipFill>
        <p:spPr bwMode="auto">
          <a:xfrm>
            <a:off x="1257801" y="1066800"/>
            <a:ext cx="7646395" cy="5292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207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0"/>
            <a:ext cx="842962" cy="869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81376" y="6027003"/>
            <a:ext cx="91314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Проект футбольного поля с </a:t>
            </a:r>
            <a:r>
              <a:rPr lang="ru-RU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автополивом</a:t>
            </a: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</a:p>
          <a:p>
            <a:pPr lvl="0" algn="ctr"/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ст. Усть-Бузулукская</a:t>
            </a:r>
            <a:endParaRPr lang="ru-RU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Администрация\Desktop\К СОВЕЩАНИЮ\У-БУз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8"/>
          <a:stretch/>
        </p:blipFill>
        <p:spPr bwMode="auto">
          <a:xfrm>
            <a:off x="1097360" y="869472"/>
            <a:ext cx="7398128" cy="52275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475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0"/>
            <a:ext cx="842962" cy="869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42419" y="5953875"/>
            <a:ext cx="88743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Строительные работы футбольного поля с </a:t>
            </a:r>
            <a:r>
              <a:rPr lang="ru-RU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автополивом</a:t>
            </a: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в           ст. Усть-Бузулукская</a:t>
            </a:r>
            <a:endParaRPr lang="ru-RU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Администрация\Desktop\усть бузу поле\DSC_005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92"/>
          <a:stretch/>
        </p:blipFill>
        <p:spPr bwMode="auto">
          <a:xfrm>
            <a:off x="3953694" y="1044633"/>
            <a:ext cx="5955077" cy="4234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Администрация\Desktop\усть бузу поле\DSC_005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94"/>
          <a:stretch/>
        </p:blipFill>
        <p:spPr bwMode="auto">
          <a:xfrm>
            <a:off x="442" y="1783571"/>
            <a:ext cx="5879674" cy="4170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473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0"/>
            <a:ext cx="842962" cy="869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25760" y="5119801"/>
            <a:ext cx="95516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ln/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В мае текущего года ТОС «</a:t>
            </a:r>
            <a:r>
              <a:rPr lang="ru-RU" sz="2400" b="1" dirty="0" err="1">
                <a:ln/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Ямиснкое</a:t>
            </a:r>
            <a:r>
              <a:rPr lang="ru-RU" sz="2400" b="1" dirty="0">
                <a:ln/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» и ТОС                             «</a:t>
            </a:r>
            <a:r>
              <a:rPr lang="ru-RU" sz="2400" b="1" dirty="0" err="1">
                <a:ln/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Усть-Бузулукское</a:t>
            </a:r>
            <a:r>
              <a:rPr lang="ru-RU" sz="2400" b="1" dirty="0">
                <a:ln/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» получили гранты по программе «Устойчивое развитие сельских территорий» на создание зон </a:t>
            </a:r>
            <a:r>
              <a:rPr lang="ru-RU" sz="2400" b="1" dirty="0" smtClean="0">
                <a:ln/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отдыха в 2018 году.</a:t>
            </a:r>
            <a:endParaRPr lang="ru-RU" sz="2400" b="1" dirty="0">
              <a:ln/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C:\Users\AC31~1\AppData\Local\Temp\Rar$DRa0.630\image-0-02-05-0c591b925d8243808c2743b07f482296d6673126bab057019fad2c72124f2b34-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5" y="1436646"/>
            <a:ext cx="5897537" cy="34817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Администрация\Desktop\img_311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466" b="6732"/>
          <a:stretch/>
        </p:blipFill>
        <p:spPr bwMode="auto">
          <a:xfrm>
            <a:off x="5931775" y="1305225"/>
            <a:ext cx="3783301" cy="37446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839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0"/>
            <a:ext cx="842962" cy="869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 descr="C:\Users\Администрация\Desktop\so-nk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52400"/>
            <a:ext cx="6096000" cy="5289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480" y="5288340"/>
            <a:ext cx="9906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регионе </a:t>
            </a:r>
            <a:r>
              <a:rPr lang="ru-RU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успешно реализуется государственная программа Волгоградской области </a:t>
            </a:r>
            <a:r>
              <a:rPr lang="ru-RU" sz="2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«Государственная </a:t>
            </a:r>
            <a:r>
              <a:rPr lang="ru-RU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социально ориентированных некоммерческих организаций, осуществляющих деятельность на территории Волгоградской области" на 2014 – 2020 </a:t>
            </a:r>
            <a:r>
              <a:rPr lang="ru-RU" sz="2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годы»</a:t>
            </a:r>
            <a:endParaRPr lang="ru-RU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722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0"/>
            <a:ext cx="842962" cy="869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0" y="3202632"/>
            <a:ext cx="9906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4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98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7"/>
          <p:cNvSpPr>
            <a:spLocks noGrp="1"/>
          </p:cNvSpPr>
          <p:nvPr>
            <p:ph type="title"/>
          </p:nvPr>
        </p:nvSpPr>
        <p:spPr>
          <a:xfrm>
            <a:off x="457200" y="228600"/>
            <a:ext cx="8686800" cy="1146048"/>
          </a:xfrm>
        </p:spPr>
        <p:txBody>
          <a:bodyPr>
            <a:noAutofit/>
          </a:bodyPr>
          <a:lstStyle/>
          <a:p>
            <a:pPr algn="ctr" eaLnBrk="1" fontAlgn="auto" hangingPunct="1">
              <a:lnSpc>
                <a:spcPts val="2400"/>
              </a:lnSpc>
              <a:spcAft>
                <a:spcPts val="0"/>
              </a:spcAft>
              <a:defRPr/>
            </a:pPr>
            <a:r>
              <a:rPr lang="ru-RU" sz="2000" b="1" cap="none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Территория парка Победы</a:t>
            </a:r>
            <a:br>
              <a:rPr lang="ru-RU" sz="2000" b="1" cap="none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cap="none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Новониколаевского городского поселения</a:t>
            </a:r>
            <a:br>
              <a:rPr lang="ru-RU" sz="2000" b="1" cap="none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cap="none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cap="none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endParaRPr lang="ru-RU" sz="2000" b="1" cap="none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2" descr="C:\Users\E_Dorofeeva\Documents\КОМИТЕТ\КОНКУРС\Доклад на декабрь 2016\проекты\Новониколаевский\после\image (3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81000" y="914400"/>
            <a:ext cx="4191000" cy="2789238"/>
          </a:xfrm>
          <a:noFill/>
          <a:ln>
            <a:solidFill>
              <a:srgbClr val="0000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4" descr="C:\Users\E_Dorofeeva\Documents\КОМИТЕТ\КОНКУРС\Доклад на декабрь 2016\проекты\Новониколаевский\после\491a4a0327b47b32bd3778bab121ebe0_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029200" y="914400"/>
            <a:ext cx="4248150" cy="2779713"/>
          </a:xfrm>
          <a:prstGeom prst="rect">
            <a:avLst/>
          </a:prstGeom>
          <a:noFill/>
          <a:ln>
            <a:solidFill>
              <a:srgbClr val="0000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7" descr="C:\Users\E_Dorofeeva\Documents\КОМИТЕТ\КОНКУРС\Доклад на декабрь 2016\проекты\Новониколаевский\после\image.jpg"/>
          <p:cNvPicPr>
            <a:picLocks noChangeAspect="1" noChangeArrowheads="1"/>
          </p:cNvPicPr>
          <p:nvPr/>
        </p:nvPicPr>
        <p:blipFill>
          <a:blip r:embed="rId4" cstate="print"/>
          <a:srcRect b="1314"/>
          <a:stretch>
            <a:fillRect/>
          </a:stretch>
        </p:blipFill>
        <p:spPr bwMode="auto">
          <a:xfrm>
            <a:off x="381000" y="3810000"/>
            <a:ext cx="4176713" cy="2743200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3" descr="C:\Users\E_Dorofeeva\Documents\КОМИТЕТ\КОНКУРС\Доклад на декабрь 2016\проекты\Новониколаевский\после\image (4).jpg"/>
          <p:cNvPicPr>
            <a:picLocks noChangeAspect="1" noChangeArrowheads="1"/>
          </p:cNvPicPr>
          <p:nvPr/>
        </p:nvPicPr>
        <p:blipFill>
          <a:blip r:embed="rId5" cstate="print"/>
          <a:srcRect b="3425"/>
          <a:stretch>
            <a:fillRect/>
          </a:stretch>
        </p:blipFill>
        <p:spPr bwMode="auto">
          <a:xfrm>
            <a:off x="5029200" y="3810000"/>
            <a:ext cx="4267200" cy="2743200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0"/>
            <a:ext cx="842962" cy="869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0"/>
            <a:ext cx="842962" cy="869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Заголовок 7"/>
          <p:cNvSpPr txBox="1">
            <a:spLocks/>
          </p:cNvSpPr>
          <p:nvPr/>
        </p:nvSpPr>
        <p:spPr>
          <a:xfrm>
            <a:off x="1066800" y="152400"/>
            <a:ext cx="8686800" cy="8412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</a:rPr>
              <a:t>Благоустройство территории  городского поселения г.Николаевск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</a:rPr>
              <a:t>Николаевского муниципального района</a:t>
            </a:r>
          </a:p>
        </p:txBody>
      </p:sp>
      <p:pic>
        <p:nvPicPr>
          <p:cNvPr id="11" name="Picture 2" descr="\\Filesrv1\data_1\###\Управление по работе с территориями\Дорофеева\Николаевский р-н\АЛЛЕЯ\033 15339ззззз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b="13243"/>
          <a:stretch>
            <a:fillRect/>
          </a:stretch>
        </p:blipFill>
        <p:spPr>
          <a:xfrm>
            <a:off x="381000" y="990600"/>
            <a:ext cx="4419600" cy="2876641"/>
          </a:xfrm>
          <a:noFill/>
          <a:ln>
            <a:solidFill>
              <a:srgbClr val="0000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4" descr="\\Filesrv1\data_1\###\Управление по работе с территориями\Дорофеева\Николаевский р-н\АЛЛЕЯ\20161020_0906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334000" y="990600"/>
            <a:ext cx="4191000" cy="5587419"/>
          </a:xfrm>
          <a:prstGeom prst="rect">
            <a:avLst/>
          </a:prstGeom>
          <a:noFill/>
          <a:ln>
            <a:solidFill>
              <a:srgbClr val="0000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5" descr="\\Filesrv1\data_1\###\Управление по работе с территориями\Дорофеева\Николаевский р-н\АЛЛЕЯ\20161020_0903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3962400"/>
            <a:ext cx="4441825" cy="2616200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0"/>
            <a:ext cx="842962" cy="869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Заголовок 7"/>
          <p:cNvSpPr txBox="1">
            <a:spLocks/>
          </p:cNvSpPr>
          <p:nvPr/>
        </p:nvSpPr>
        <p:spPr>
          <a:xfrm>
            <a:off x="1066800" y="152400"/>
            <a:ext cx="8686800" cy="8412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3333CC"/>
                </a:solidFill>
                <a:cs typeface="Times New Roman" pitchFamily="18" charset="0"/>
              </a:rPr>
              <a:t>Благоустройство территории Старополтавского сельского поселения Старополтавского муниципального района</a:t>
            </a: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+mj-ea"/>
            </a:endParaRPr>
          </a:p>
        </p:txBody>
      </p:sp>
      <p:pic>
        <p:nvPicPr>
          <p:cNvPr id="8" name="Picture 3" descr="C:\Users\E_Dorofeeva\Documents\КОМИТЕТ\КОНКУРС\Доклад\2015\Старополтавский район\033.jpg"/>
          <p:cNvPicPr>
            <a:picLocks noChangeAspect="1" noChangeArrowheads="1"/>
          </p:cNvPicPr>
          <p:nvPr/>
        </p:nvPicPr>
        <p:blipFill>
          <a:blip r:embed="rId3" cstate="print"/>
          <a:srcRect t="5313" b="14997"/>
          <a:stretch>
            <a:fillRect/>
          </a:stretch>
        </p:blipFill>
        <p:spPr bwMode="auto">
          <a:xfrm>
            <a:off x="381000" y="1066800"/>
            <a:ext cx="4278312" cy="2514600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2" descr="C:\Users\E_Dorofeeva\Documents\КОМИТЕТ\КОНКУРС\Доклад\2015\Старополтавский район\032.jpg"/>
          <p:cNvPicPr>
            <a:picLocks noChangeAspect="1" noChangeArrowheads="1"/>
          </p:cNvPicPr>
          <p:nvPr/>
        </p:nvPicPr>
        <p:blipFill>
          <a:blip r:embed="rId4" cstate="print"/>
          <a:srcRect b="16784"/>
          <a:stretch>
            <a:fillRect/>
          </a:stretch>
        </p:blipFill>
        <p:spPr bwMode="auto">
          <a:xfrm>
            <a:off x="4876800" y="1066800"/>
            <a:ext cx="4689336" cy="2514600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2" descr="C:\Users\E_Dorofeeva\Documents\КОМИТЕТ\КОНКУРС\Доклад\2015\Старополтавский район\028.jpg"/>
          <p:cNvPicPr>
            <a:picLocks noChangeAspect="1" noChangeArrowheads="1"/>
          </p:cNvPicPr>
          <p:nvPr/>
        </p:nvPicPr>
        <p:blipFill>
          <a:blip r:embed="rId5" cstate="print"/>
          <a:srcRect b="18644"/>
          <a:stretch>
            <a:fillRect/>
          </a:stretch>
        </p:blipFill>
        <p:spPr bwMode="auto">
          <a:xfrm>
            <a:off x="1828800" y="3733800"/>
            <a:ext cx="6159500" cy="2819400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 txBox="1">
            <a:spLocks/>
          </p:cNvSpPr>
          <p:nvPr/>
        </p:nvSpPr>
        <p:spPr>
          <a:xfrm>
            <a:off x="1524000" y="152400"/>
            <a:ext cx="6811962" cy="9537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</a:rPr>
              <a:t>Благоустройство территории  городского поселения г.Палласовка </a:t>
            </a:r>
          </a:p>
        </p:txBody>
      </p:sp>
      <p:pic>
        <p:nvPicPr>
          <p:cNvPr id="10" name="Picture 3" descr="C:\Users\E_Dorofeeva\Documents\КОМИТЕТ\КОНКУРС\Доклад на декабрь 2016\проекты\палласовка\DSC_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990600"/>
            <a:ext cx="4608512" cy="2884487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5" descr="C:\Users\E_Dorofeeva\Documents\КОМИТЕТ\КОНКУРС\Доклад на декабрь 2016\проекты\палласовка\DSC_0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990600"/>
            <a:ext cx="2635250" cy="2879725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4" descr="C:\Users\E_Dorofeeva\Documents\КОМИТЕТ\КОНКУРС\Доклад на декабрь 2016\проекты\палласовка\2.jpg"/>
          <p:cNvPicPr>
            <a:picLocks noChangeAspect="1" noChangeArrowheads="1"/>
          </p:cNvPicPr>
          <p:nvPr/>
        </p:nvPicPr>
        <p:blipFill>
          <a:blip r:embed="rId4" cstate="print"/>
          <a:srcRect b="7945"/>
          <a:stretch>
            <a:fillRect/>
          </a:stretch>
        </p:blipFill>
        <p:spPr bwMode="auto">
          <a:xfrm>
            <a:off x="990600" y="3962400"/>
            <a:ext cx="7805738" cy="2667000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Рисунок 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0"/>
            <a:ext cx="842962" cy="869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ritingDesignTemplate">
  <a:themeElements>
    <a:clrScheme name="WritingDesignTemplate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WritingDesign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WritingDesign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ritingDesign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ritingDesign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ritingDesign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ritingDesign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ritingDesign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ritingDesign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ritingDesign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ritingDesign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ritingDesign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ritingDesign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ritingDesign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4929</TotalTime>
  <Words>931</Words>
  <Application>Microsoft Office PowerPoint</Application>
  <PresentationFormat>Лист A4 (210x297 мм)</PresentationFormat>
  <Paragraphs>107</Paragraphs>
  <Slides>58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61" baseType="lpstr">
      <vt:lpstr>WritingDesignTemplate</vt:lpstr>
      <vt:lpstr>office theme</vt:lpstr>
      <vt:lpstr>Диаграмма Microsoft Office Excel</vt:lpstr>
      <vt:lpstr> «ТЕРРИТОРИАЛЬНОЕ ОБЩЕСТВЕННОЕ САМОУПРАВЛЕНИЕ (ТОС) в решении актуальных региональных социально-экономических  задач на территории Волгоградской области»            </vt:lpstr>
      <vt:lpstr>Презентация PowerPoint</vt:lpstr>
      <vt:lpstr>Количество организаций территориального общественного самоуправления</vt:lpstr>
      <vt:lpstr>Презентация PowerPoint</vt:lpstr>
      <vt:lpstr>Основные направления ТОС </vt:lpstr>
      <vt:lpstr>Территория парка Победы Новониколаевского городского поселения  </vt:lpstr>
      <vt:lpstr>Презентация PowerPoint</vt:lpstr>
      <vt:lpstr>Презентация PowerPoint</vt:lpstr>
      <vt:lpstr>Презентация PowerPoint</vt:lpstr>
      <vt:lpstr>Благоустройство территории  городского округа город Урюпинск</vt:lpstr>
      <vt:lpstr>Установка детских игровых площадок   на территориях городских, сельских поселений  и городских округов Волгоградской области</vt:lpstr>
      <vt:lpstr>   Проекты благоустройства территорий муниципальных образований  Волгоградской области в 2017 году                               </vt:lpstr>
      <vt:lpstr>Областной конкурс  проектов (программ) по благоустройству территорий  поселений Волгоградской области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Writing close-up design template</dc:title>
  <dc:creator>Microsoft Corporation</dc:creator>
  <cp:lastModifiedBy>Администрация</cp:lastModifiedBy>
  <cp:revision>608</cp:revision>
  <cp:lastPrinted>2013-10-22T08:55:05Z</cp:lastPrinted>
  <dcterms:created xsi:type="dcterms:W3CDTF">2004-11-16T23:11:12Z</dcterms:created>
  <dcterms:modified xsi:type="dcterms:W3CDTF">2017-09-25T15:28:53Z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CID">
    <vt:lpwstr>1049</vt:lpwstr>
  </property>
  <property fmtid="{D5CDD505-2E9C-101B-9397-08002B2CF9AE}" pid="3" name="_TemplateID">
    <vt:lpwstr>TC011594371049</vt:lpwstr>
  </property>
  <property fmtid="{D5CDD505-2E9C-101B-9397-08002B2CF9AE}" pid="4" name="DirectSourceMarket">
    <vt:lpwstr>english</vt:lpwstr>
  </property>
  <property fmtid="{D5CDD505-2E9C-101B-9397-08002B2CF9AE}" pid="5" name="OriginalSourceMarket">
    <vt:lpwstr>english</vt:lpwstr>
  </property>
  <property fmtid="{D5CDD505-2E9C-101B-9397-08002B2CF9AE}" pid="6" name="Markets">
    <vt:lpwstr/>
  </property>
  <property fmtid="{D5CDD505-2E9C-101B-9397-08002B2CF9AE}" pid="7" name="AssetType">
    <vt:lpwstr>TP</vt:lpwstr>
  </property>
  <property fmtid="{D5CDD505-2E9C-101B-9397-08002B2CF9AE}" pid="8" name="TPInstallLocation">
    <vt:lpwstr>{Document Themes}</vt:lpwstr>
  </property>
  <property fmtid="{D5CDD505-2E9C-101B-9397-08002B2CF9AE}" pid="9" name="PrimaryImageGen">
    <vt:lpwstr>1</vt:lpwstr>
  </property>
  <property fmtid="{D5CDD505-2E9C-101B-9397-08002B2CF9AE}" pid="10" name="display_urn:schemas-microsoft-com:office:office#APAuthor">
    <vt:lpwstr>REDMOND\cynvey</vt:lpwstr>
  </property>
  <property fmtid="{D5CDD505-2E9C-101B-9397-08002B2CF9AE}" pid="11" name="APAuthor">
    <vt:lpwstr>241</vt:lpwstr>
  </property>
  <property fmtid="{D5CDD505-2E9C-101B-9397-08002B2CF9AE}" pid="12" name="CHMName">
    <vt:lpwstr/>
  </property>
  <property fmtid="{D5CDD505-2E9C-101B-9397-08002B2CF9AE}" pid="13" name="Milestone">
    <vt:lpwstr>Continuous</vt:lpwstr>
  </property>
  <property fmtid="{D5CDD505-2E9C-101B-9397-08002B2CF9AE}" pid="14" name="TPAppVersion">
    <vt:lpwstr>11</vt:lpwstr>
  </property>
  <property fmtid="{D5CDD505-2E9C-101B-9397-08002B2CF9AE}" pid="15" name="TPCommandLine">
    <vt:lpwstr>{PP} {FilePath}</vt:lpwstr>
  </property>
  <property fmtid="{D5CDD505-2E9C-101B-9397-08002B2CF9AE}" pid="16" name="AssetId">
    <vt:lpwstr>TS001159437</vt:lpwstr>
  </property>
  <property fmtid="{D5CDD505-2E9C-101B-9397-08002B2CF9AE}" pid="17" name="IsSearchable">
    <vt:lpwstr>0</vt:lpwstr>
  </property>
  <property fmtid="{D5CDD505-2E9C-101B-9397-08002B2CF9AE}" pid="18" name="EditorialStatus">
    <vt:lpwstr/>
  </property>
  <property fmtid="{D5CDD505-2E9C-101B-9397-08002B2CF9AE}" pid="19" name="NumericId">
    <vt:lpwstr>-1.00000000000000</vt:lpwstr>
  </property>
  <property fmtid="{D5CDD505-2E9C-101B-9397-08002B2CF9AE}" pid="20" name="PublishTargets">
    <vt:lpwstr>OfficeOnline</vt:lpwstr>
  </property>
  <property fmtid="{D5CDD505-2E9C-101B-9397-08002B2CF9AE}" pid="21" name="TPLaunchHelpLinkType">
    <vt:lpwstr/>
  </property>
  <property fmtid="{D5CDD505-2E9C-101B-9397-08002B2CF9AE}" pid="22" name="TPFriendlyName">
    <vt:lpwstr>{Document Themes}</vt:lpwstr>
  </property>
  <property fmtid="{D5CDD505-2E9C-101B-9397-08002B2CF9AE}" pid="23" name="display_urn:schemas-microsoft-com:office:office#APEditor">
    <vt:lpwstr>REDMOND\v-luannv</vt:lpwstr>
  </property>
  <property fmtid="{D5CDD505-2E9C-101B-9397-08002B2CF9AE}" pid="24" name="APEditor">
    <vt:lpwstr>103</vt:lpwstr>
  </property>
  <property fmtid="{D5CDD505-2E9C-101B-9397-08002B2CF9AE}" pid="25" name="SourceTitle">
    <vt:lpwstr>Writing close-up design template</vt:lpwstr>
  </property>
  <property fmtid="{D5CDD505-2E9C-101B-9397-08002B2CF9AE}" pid="26" name="TPApplication">
    <vt:lpwstr>PowerPoint</vt:lpwstr>
  </property>
  <property fmtid="{D5CDD505-2E9C-101B-9397-08002B2CF9AE}" pid="27" name="TPLaunchHelpLink">
    <vt:lpwstr/>
  </property>
  <property fmtid="{D5CDD505-2E9C-101B-9397-08002B2CF9AE}" pid="28" name="OpenTemplate">
    <vt:lpwstr>1</vt:lpwstr>
  </property>
  <property fmtid="{D5CDD505-2E9C-101B-9397-08002B2CF9AE}" pid="29" name="UACurrentWords">
    <vt:lpwstr>0</vt:lpwstr>
  </property>
  <property fmtid="{D5CDD505-2E9C-101B-9397-08002B2CF9AE}" pid="30" name="UALocRecommendation">
    <vt:lpwstr>Localize</vt:lpwstr>
  </property>
  <property fmtid="{D5CDD505-2E9C-101B-9397-08002B2CF9AE}" pid="31" name="UALocComments">
    <vt:lpwstr/>
  </property>
  <property fmtid="{D5CDD505-2E9C-101B-9397-08002B2CF9AE}" pid="32" name="Applications">
    <vt:lpwstr>172;#Office 2000;#-1;#TBD;#-1;#TBD;#-1;#TBD;#-1;#TBD;#-1;#TBD;#-1;#TBD</vt:lpwstr>
  </property>
  <property fmtid="{D5CDD505-2E9C-101B-9397-08002B2CF9AE}" pid="33" name="UANotes">
    <vt:lpwstr>Contains image from Hemera. Uses Hemera photos from CAM site which can only be used on Office Online. These templates cannot be distributed in a CD or in the box with any software application.</vt:lpwstr>
  </property>
  <property fmtid="{D5CDD505-2E9C-101B-9397-08002B2CF9AE}" pid="34" name="ContentTypeId">
    <vt:lpwstr>0x0101006025706CF4CD034688BEBAE97A2E701D0202001F9DE411C1B38343BE78B0080F632418</vt:lpwstr>
  </property>
  <property fmtid="{D5CDD505-2E9C-101B-9397-08002B2CF9AE}" pid="35" name="IsDeleted">
    <vt:lpwstr>0</vt:lpwstr>
  </property>
  <property fmtid="{D5CDD505-2E9C-101B-9397-08002B2CF9AE}" pid="36" name="ParentAssetId">
    <vt:lpwstr/>
  </property>
  <property fmtid="{D5CDD505-2E9C-101B-9397-08002B2CF9AE}" pid="37" name="ShowIn">
    <vt:lpwstr>Show everywhere</vt:lpwstr>
  </property>
  <property fmtid="{D5CDD505-2E9C-101B-9397-08002B2CF9AE}" pid="38" name="Content Type">
    <vt:lpwstr>OOFile</vt:lpwstr>
  </property>
  <property fmtid="{D5CDD505-2E9C-101B-9397-08002B2CF9AE}" pid="39" name="AuthoringAssetId">
    <vt:lpwstr>TP001159437</vt:lpwstr>
  </property>
</Properties>
</file>