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9/25/2017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6772" y="130629"/>
            <a:ext cx="6749142" cy="1274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Территориальное общественное самоуправление Белгородской области </a:t>
            </a:r>
            <a:endParaRPr lang="en-US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43048" y="1164865"/>
            <a:ext cx="5833409" cy="397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55" y="174171"/>
            <a:ext cx="183772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1" y="5410200"/>
            <a:ext cx="6749142" cy="127458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Ковалев Александр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Сергеевич – советник по социальным вопросам ассоциации «Совет муниципальных образований Белгородской области»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lava\Desktop\печать\DSCN1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0625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Glava\Desktop\печать\DSCN1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108075"/>
            <a:ext cx="4143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Glava\Desktop\печать\DSCN1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979863"/>
            <a:ext cx="4000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Glava\Desktop\печать\DSCN1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132263"/>
            <a:ext cx="4214812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142875" y="0"/>
            <a:ext cx="8215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dirty="0">
                <a:latin typeface="+mj-lt"/>
              </a:rPr>
              <a:t>РЕЗУЛЬТАТЫ И ЭФФЕКТЫ,</a:t>
            </a:r>
            <a:br>
              <a:rPr lang="ru-RU" sz="3000" dirty="0">
                <a:latin typeface="+mj-lt"/>
              </a:rPr>
            </a:br>
            <a:r>
              <a:rPr lang="ru-RU" sz="3000" dirty="0">
                <a:latin typeface="+mj-lt"/>
              </a:rPr>
              <a:t>ДОСТИГНУТЫЕ В РАМКАХ ПРОЕКТА</a:t>
            </a:r>
            <a:r>
              <a:rPr lang="ru-RU" sz="3000" dirty="0">
                <a:solidFill>
                  <a:schemeClr val="bg1"/>
                </a:solidFill>
                <a:latin typeface="+mj-lt"/>
              </a:rPr>
              <a:t>А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1511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666D07-4406-4FE2-A49B-E190678A6782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000" dirty="0" smtClean="0"/>
              <a:t>ИТОГИ КОНКУРСА</a:t>
            </a:r>
            <a:endParaRPr lang="ru-RU" sz="3000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2187CD-E715-42A2-A238-886B95ECA59B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22532" name="Picture 8" descr="C:\Users\Adm\Desktop\Изображение 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8208963" cy="51355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705850" cy="1152525"/>
          </a:xfrm>
        </p:spPr>
        <p:txBody>
          <a:bodyPr>
            <a:normAutofit fontScale="90000"/>
          </a:bodyPr>
          <a:lstStyle/>
          <a:p>
            <a:pPr>
              <a:tabLst>
                <a:tab pos="8680450" algn="l"/>
              </a:tabLst>
              <a:defRPr/>
            </a:pPr>
            <a:r>
              <a:rPr lang="ru-RU" altLang="ru-RU" sz="3300" dirty="0" smtClean="0"/>
              <a:t>Работа с пустующими земельными участками и домовладениям</a:t>
            </a:r>
            <a:r>
              <a:rPr lang="ru-RU" altLang="ru-RU" sz="800" dirty="0" smtClean="0"/>
              <a:t/>
            </a:r>
            <a:br>
              <a:rPr lang="ru-RU" altLang="ru-RU" sz="800" dirty="0" smtClean="0"/>
            </a:br>
            <a:endParaRPr lang="ru-RU" dirty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CFD7C-B973-4B6E-A7E5-918CD9BEE245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pic>
        <p:nvPicPr>
          <p:cNvPr id="23556" name="Picture 4" descr="\\Sivn\d\Сервер\Греховодова\ира\P1100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54375"/>
            <a:ext cx="4967288" cy="3382963"/>
          </a:xfrm>
          <a:noFill/>
        </p:spPr>
      </p:pic>
      <p:pic>
        <p:nvPicPr>
          <p:cNvPr id="23557" name="Picture 2" descr="D:\Desktop\ира\P1100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3270250"/>
            <a:ext cx="4545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D: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125538"/>
            <a:ext cx="28797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12238992">
            <a:off x="6602413" y="2079625"/>
            <a:ext cx="1371600" cy="63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892583">
            <a:off x="1473200" y="2187575"/>
            <a:ext cx="1373188" cy="63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143875" cy="1125538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Результаты и эффекты,</a:t>
            </a:r>
            <a:br>
              <a:rPr lang="ru-RU" sz="3000" dirty="0" smtClean="0"/>
            </a:br>
            <a:r>
              <a:rPr lang="ru-RU" sz="3000" dirty="0" smtClean="0"/>
              <a:t>достигнутые в рамках проекта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6627" name="Picture 2" descr="C:\Users\Glava\Desktop\печать\DSCN1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36650"/>
            <a:ext cx="40116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Glava\Desktop\печать\DSCN1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643313"/>
            <a:ext cx="402748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Glava\Desktop\печать\DSCN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1089025"/>
            <a:ext cx="41544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C:\Users\Glava\Desktop\печать\IMG_1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643313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500063" y="1000125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 </a:t>
            </a:r>
            <a:endParaRPr lang="ru-RU" altLang="ru-RU"/>
          </a:p>
        </p:txBody>
      </p:sp>
      <p:sp>
        <p:nvSpPr>
          <p:cNvPr id="2663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03F52E-D96B-4F32-8F31-109B596A923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538" y="3716338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0" y="0"/>
            <a:ext cx="9142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Franklin Gothic Medium" pitchFamily="34" charset="0"/>
              </a:rPr>
              <a:t>С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8604250" y="62372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solidFill>
                  <a:schemeClr val="bg1"/>
                </a:solidFill>
                <a:latin typeface="Franklin Gothic Medium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14313" y="117475"/>
            <a:ext cx="7942262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dirty="0">
                <a:latin typeface="+mj-lt"/>
              </a:rPr>
              <a:t>РЕЗУЛЬТАТЫ И ЭФФЕКТЫ,</a:t>
            </a:r>
            <a:br>
              <a:rPr lang="ru-RU" sz="3000" dirty="0">
                <a:latin typeface="+mj-lt"/>
              </a:rPr>
            </a:br>
            <a:r>
              <a:rPr lang="ru-RU" sz="3000" dirty="0">
                <a:latin typeface="+mj-lt"/>
              </a:rPr>
              <a:t>ДОСТИГНУТЫЕ В РАМКАХ ПРОЕКТА</a:t>
            </a:r>
          </a:p>
        </p:txBody>
      </p:sp>
      <p:sp>
        <p:nvSpPr>
          <p:cNvPr id="2765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7BD975-3A6B-4CBE-B990-A9826C85193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538" y="1131888"/>
            <a:ext cx="42148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1127125"/>
            <a:ext cx="4572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54375"/>
            <a:ext cx="33496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EB786C-289B-40AA-A77B-32F0BD8EC9F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938" y="3532188"/>
            <a:ext cx="27638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F:\Новая папка (2)\IMG_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65100"/>
            <a:ext cx="30718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F:\Новая папка (2)\DSCN1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0938" y="382588"/>
            <a:ext cx="27860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D:\Desktop\фото на малое правительство\Храм Божией матер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3" y="301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\\Sivn\d\Сервер\Греховодова\Вознесеновк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3619500"/>
            <a:ext cx="40354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686" y="2710542"/>
            <a:ext cx="7630886" cy="675867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Благодарю за внимание!</a:t>
            </a:r>
            <a:endParaRPr lang="en-US" sz="3000" dirty="0"/>
          </a:p>
        </p:txBody>
      </p:sp>
      <p:pic>
        <p:nvPicPr>
          <p:cNvPr id="5" name="Рисунок 3" descr="Гер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93" y="176893"/>
            <a:ext cx="11430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286"/>
            <a:ext cx="9144000" cy="111129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Территориальное общественное самоуправление Белгородской области </a:t>
            </a:r>
            <a:endParaRPr lang="en-US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6743" y="1839699"/>
            <a:ext cx="3875314" cy="904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состоянию на 1 июня 2017 года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организованы и успешно работают</a:t>
            </a:r>
          </a:p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Garamond" pitchFamily="18" charset="0"/>
              </a:rPr>
              <a:t>1837 ТОС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2307772" y="2035635"/>
            <a:ext cx="315686" cy="56605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0629" y="2002979"/>
            <a:ext cx="2013858" cy="904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статусе юридического лица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 ТОС)</a:t>
            </a:r>
            <a:endParaRPr lang="ru-RU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807029" y="2775869"/>
            <a:ext cx="1741714" cy="794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00742" y="3810015"/>
            <a:ext cx="2329543" cy="1186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(548 ТОС)</a:t>
            </a:r>
            <a:endParaRPr lang="ru-RU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4152899" y="3194970"/>
            <a:ext cx="783773" cy="10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254829" y="3799129"/>
            <a:ext cx="2449285" cy="11538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 поселения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(337 ТОС)</a:t>
            </a:r>
            <a:endParaRPr lang="ru-RU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9800" y="3744698"/>
            <a:ext cx="2449285" cy="11538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Сельские поселения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(952 ТОС)</a:t>
            </a:r>
            <a:endParaRPr lang="ru-RU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921829" y="2786754"/>
            <a:ext cx="1328057" cy="772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0" y="5225147"/>
            <a:ext cx="4898571" cy="163285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С – самоорганизация граждан по месту их жительства на части территории городского, сельского поселения или городского округа для самостоятельного и под свою ответственность осуществления собственных инициатив по вопросам местного значения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19257" y="1959436"/>
            <a:ext cx="2024743" cy="904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статуса юридического лица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(1834 ТОС)</a:t>
            </a:r>
            <a:endParaRPr lang="ru-RU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724650" y="2065569"/>
            <a:ext cx="315686" cy="46264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286"/>
            <a:ext cx="9144000" cy="111129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Правовая основа ТОС</a:t>
            </a:r>
            <a:endParaRPr lang="en-US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5942" y="1480461"/>
            <a:ext cx="8708571" cy="1142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 от 06.10.2003 года №131-ФЗ «Об общих принципах организации местного самоуправления в Российской Федерации»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1256" y="2797633"/>
            <a:ext cx="8708571" cy="8273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 от 12.01.1996 года №7-ФЗ «О некоммерческих организациях»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3024" y="3831798"/>
            <a:ext cx="8708571" cy="1142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 от 19.05.1995 года №82-ФЗ «Об общественных объединениях»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139" y="5094538"/>
            <a:ext cx="8708571" cy="1654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Белгородской области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24.11.2011 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435-пп «Об утверждении Стратегии «Формирование регионального солидарного общества" на 2011 - 2025 годы»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314" y="130629"/>
            <a:ext cx="7935686" cy="63232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ТОС в районах и городских округах</a:t>
            </a:r>
            <a:endParaRPr lang="en-US" sz="3000" dirty="0"/>
          </a:p>
        </p:txBody>
      </p:sp>
      <p:pic>
        <p:nvPicPr>
          <p:cNvPr id="2050" name="Picture 2" descr="C:\Users\User\Desktop\81a7d9e136bebf0ea67604564f309b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65"/>
            <a:ext cx="1666407" cy="16897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51907" y="892629"/>
            <a:ext cx="5097236" cy="349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Городской округ «Город Белгород» - </a:t>
            </a:r>
            <a:r>
              <a:rPr lang="ru-RU" sz="1600" b="1" dirty="0" smtClean="0"/>
              <a:t>482 ТОС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186" y="1513114"/>
            <a:ext cx="4245439" cy="349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Губкинский городской округ – </a:t>
            </a:r>
            <a:r>
              <a:rPr lang="ru-RU" sz="1600" b="1" dirty="0" smtClean="0"/>
              <a:t>19  ТОС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5796" y="1491342"/>
            <a:ext cx="4528457" cy="349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/>
              <a:t>Старооскольский городской округ – </a:t>
            </a:r>
            <a:r>
              <a:rPr lang="ru-RU" sz="1500" b="1" dirty="0" smtClean="0"/>
              <a:t>47 ТОС</a:t>
            </a:r>
            <a:endParaRPr lang="ru-RU" sz="1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184" y="1937657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Алексеевский район – </a:t>
            </a:r>
            <a:r>
              <a:rPr lang="ru-RU" sz="1600" b="1" dirty="0" smtClean="0"/>
              <a:t>75  ТОС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74012" y="1915884"/>
            <a:ext cx="453935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Белгородский район – </a:t>
            </a:r>
            <a:r>
              <a:rPr lang="ru-RU" sz="1600" b="1" dirty="0" smtClean="0"/>
              <a:t>95 ТОС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9725" y="5290454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Чернянский район – </a:t>
            </a:r>
            <a:r>
              <a:rPr lang="ru-RU" sz="1600" b="1" dirty="0" smtClean="0"/>
              <a:t>29ТОС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61098" y="4898571"/>
            <a:ext cx="4441388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Ровеньский район – </a:t>
            </a:r>
            <a:r>
              <a:rPr lang="ru-RU" sz="1600" b="1" dirty="0" smtClean="0"/>
              <a:t>27ТОС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8839" y="4876799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Ракитянский район – </a:t>
            </a:r>
            <a:r>
              <a:rPr lang="ru-RU" sz="1600" b="1" dirty="0" smtClean="0"/>
              <a:t>62ТОС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39327" y="4484914"/>
            <a:ext cx="4441387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Прохоровский район – </a:t>
            </a:r>
            <a:r>
              <a:rPr lang="ru-RU" sz="1600" b="1" dirty="0" smtClean="0"/>
              <a:t>87 ТОС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0612" y="4452257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Новооскольский район – </a:t>
            </a:r>
            <a:r>
              <a:rPr lang="ru-RU" sz="1600" b="1" dirty="0" smtClean="0"/>
              <a:t>51 ТОС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9725" y="4027714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Красногвардейский район – </a:t>
            </a:r>
            <a:r>
              <a:rPr lang="ru-RU" sz="1600" b="1" dirty="0" smtClean="0"/>
              <a:t>59 ТОС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50213" y="4060371"/>
            <a:ext cx="4441387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Краснояружский район – </a:t>
            </a:r>
            <a:r>
              <a:rPr lang="ru-RU" sz="1600" b="1" dirty="0" smtClean="0"/>
              <a:t>26 ТОС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28441" y="3635825"/>
            <a:ext cx="4452273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Красненский район – </a:t>
            </a:r>
            <a:r>
              <a:rPr lang="ru-RU" sz="1600" b="1" dirty="0" smtClean="0"/>
              <a:t>28 ТОС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8840" y="3614053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Корочанский район – </a:t>
            </a:r>
            <a:r>
              <a:rPr lang="ru-RU" sz="1600" b="1" dirty="0" smtClean="0"/>
              <a:t>99 ТОС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95784" y="3200397"/>
            <a:ext cx="4517588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Ивнянский район – </a:t>
            </a:r>
            <a:r>
              <a:rPr lang="ru-RU" sz="1600" b="1" dirty="0" smtClean="0"/>
              <a:t>20 ТОС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974" y="3189511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Грайворонский район – </a:t>
            </a:r>
            <a:r>
              <a:rPr lang="ru-RU" sz="1600" b="1" dirty="0" smtClean="0"/>
              <a:t>74 ТОС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95784" y="2775855"/>
            <a:ext cx="4517587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Вейделевский район – </a:t>
            </a:r>
            <a:r>
              <a:rPr lang="ru-RU" sz="1600" b="1" dirty="0" smtClean="0"/>
              <a:t>71ТОС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7088" y="2764969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Волоконовский район – </a:t>
            </a:r>
            <a:r>
              <a:rPr lang="ru-RU" sz="1600" b="1" dirty="0" smtClean="0"/>
              <a:t>143ТОС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84898" y="2351313"/>
            <a:ext cx="4528473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Валуйский район – </a:t>
            </a:r>
            <a:r>
              <a:rPr lang="ru-RU" sz="1600" b="1" dirty="0" smtClean="0"/>
              <a:t>69 ТОС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7068" y="2351314"/>
            <a:ext cx="4245439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Борисовский район – </a:t>
            </a:r>
            <a:r>
              <a:rPr lang="ru-RU" sz="1600" b="1" dirty="0" smtClean="0"/>
              <a:t>33 ТОС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82868" y="5312224"/>
            <a:ext cx="4332531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Шебекинский район – </a:t>
            </a:r>
            <a:r>
              <a:rPr lang="ru-RU" sz="1600" b="1" dirty="0" smtClean="0"/>
              <a:t>154 ТОС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92801" y="5725881"/>
            <a:ext cx="4332531" cy="34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Яковлевский район – </a:t>
            </a:r>
            <a:r>
              <a:rPr lang="ru-RU" sz="1600" b="1" dirty="0" smtClean="0"/>
              <a:t>86 ТОС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287"/>
            <a:ext cx="6966857" cy="751114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Финансовая поддержка на поощрение ТОС: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-1627414" y="2868385"/>
            <a:ext cx="3668485" cy="217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6829" y="1045029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257" y="903514"/>
            <a:ext cx="2950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 Белгород</a:t>
            </a:r>
          </a:p>
          <a:p>
            <a:endParaRPr lang="ru-RU" dirty="0" smtClean="0"/>
          </a:p>
          <a:p>
            <a:r>
              <a:rPr lang="ru-RU" dirty="0" smtClean="0"/>
              <a:t>Старооскольский городской округ</a:t>
            </a:r>
          </a:p>
          <a:p>
            <a:endParaRPr lang="ru-RU" dirty="0" smtClean="0"/>
          </a:p>
          <a:p>
            <a:r>
              <a:rPr lang="ru-RU" dirty="0" smtClean="0"/>
              <a:t>Белгородский район</a:t>
            </a:r>
          </a:p>
          <a:p>
            <a:endParaRPr lang="ru-RU" dirty="0" smtClean="0"/>
          </a:p>
          <a:p>
            <a:r>
              <a:rPr lang="ru-RU" dirty="0" smtClean="0"/>
              <a:t>Борисовский район</a:t>
            </a:r>
          </a:p>
          <a:p>
            <a:endParaRPr lang="ru-RU" dirty="0" smtClean="0"/>
          </a:p>
          <a:p>
            <a:r>
              <a:rPr lang="ru-RU" dirty="0" smtClean="0"/>
              <a:t>Валуйский район</a:t>
            </a:r>
          </a:p>
          <a:p>
            <a:endParaRPr lang="ru-RU" dirty="0" smtClean="0"/>
          </a:p>
          <a:p>
            <a:r>
              <a:rPr lang="ru-RU" dirty="0" smtClean="0"/>
              <a:t>Вейделевский район</a:t>
            </a:r>
          </a:p>
          <a:p>
            <a:endParaRPr lang="ru-RU" dirty="0" smtClean="0"/>
          </a:p>
          <a:p>
            <a:r>
              <a:rPr lang="ru-RU" dirty="0" smtClean="0"/>
              <a:t>Волоконовский район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7711" y="1589325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7711" y="2427547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372" y="2950029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8600" y="3537857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39486" y="4071257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0372" y="4626429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1839686" y="2656113"/>
            <a:ext cx="3320143" cy="326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516086" y="1055915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18857" y="903515"/>
            <a:ext cx="32447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Грайворонский район</a:t>
            </a:r>
          </a:p>
          <a:p>
            <a:endParaRPr lang="ru-RU" dirty="0" smtClean="0"/>
          </a:p>
          <a:p>
            <a:r>
              <a:rPr lang="ru-RU" dirty="0" smtClean="0"/>
              <a:t>Корочанский район</a:t>
            </a:r>
          </a:p>
          <a:p>
            <a:endParaRPr lang="ru-RU" dirty="0" smtClean="0"/>
          </a:p>
          <a:p>
            <a:r>
              <a:rPr lang="ru-RU" dirty="0" smtClean="0"/>
              <a:t>Красногвардейский район</a:t>
            </a:r>
          </a:p>
          <a:p>
            <a:endParaRPr lang="ru-RU" dirty="0" smtClean="0"/>
          </a:p>
          <a:p>
            <a:r>
              <a:rPr lang="ru-RU" dirty="0" smtClean="0"/>
              <a:t>Ракитянский район</a:t>
            </a:r>
          </a:p>
          <a:p>
            <a:endParaRPr lang="ru-RU" dirty="0" smtClean="0"/>
          </a:p>
          <a:p>
            <a:r>
              <a:rPr lang="ru-RU" dirty="0" smtClean="0"/>
              <a:t>Чернянский район</a:t>
            </a:r>
          </a:p>
          <a:p>
            <a:endParaRPr lang="ru-RU" dirty="0" smtClean="0"/>
          </a:p>
          <a:p>
            <a:r>
              <a:rPr lang="ru-RU" dirty="0" smtClean="0"/>
              <a:t>Шебекинский район</a:t>
            </a:r>
          </a:p>
          <a:p>
            <a:endParaRPr lang="ru-RU" dirty="0" smtClean="0"/>
          </a:p>
          <a:p>
            <a:r>
              <a:rPr lang="ru-RU" dirty="0" smtClean="0"/>
              <a:t>Яковлевский район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526972" y="1611086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516086" y="2188029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516086" y="2710543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516086" y="3276600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526971" y="3799115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526971" y="4354287"/>
            <a:ext cx="4027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2960235"/>
            <a:ext cx="2047875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sh_a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2" y="212976"/>
            <a:ext cx="4811487" cy="468412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596537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 которые могут решать органы ТОС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4030"/>
            <a:ext cx="6966857" cy="751114"/>
          </a:xfrm>
        </p:spPr>
        <p:txBody>
          <a:bodyPr>
            <a:noAutofit/>
          </a:bodyPr>
          <a:lstStyle/>
          <a:p>
            <a:pPr algn="ctr"/>
            <a:r>
              <a:rPr lang="ru-RU" sz="2600" u="sng" dirty="0" smtClean="0"/>
              <a:t>Рабочая группа по развитию ТОС</a:t>
            </a:r>
            <a:br>
              <a:rPr lang="ru-RU" sz="2600" u="sng" dirty="0" smtClean="0"/>
            </a:br>
            <a:r>
              <a:rPr lang="ru-RU" sz="2600" u="sng" dirty="0" smtClean="0"/>
              <a:t> на территории области:</a:t>
            </a:r>
            <a:endParaRPr lang="en-US" sz="2600" u="sng" dirty="0"/>
          </a:p>
        </p:txBody>
      </p:sp>
      <p:pic>
        <p:nvPicPr>
          <p:cNvPr id="19458" name="Picture 2" descr="C:\Users\User\Desktop\Group_Mee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207" y="4049486"/>
            <a:ext cx="4995191" cy="3165702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250370" y="1948550"/>
            <a:ext cx="1317172" cy="3918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2012 год</a:t>
            </a:r>
            <a:endParaRPr lang="ru-RU" dirty="0"/>
          </a:p>
        </p:txBody>
      </p:sp>
      <p:sp>
        <p:nvSpPr>
          <p:cNvPr id="28" name="Выноска 1 27"/>
          <p:cNvSpPr/>
          <p:nvPr/>
        </p:nvSpPr>
        <p:spPr>
          <a:xfrm>
            <a:off x="2220687" y="1491343"/>
            <a:ext cx="2111828" cy="859971"/>
          </a:xfrm>
          <a:prstGeom prst="borderCallout1">
            <a:avLst>
              <a:gd name="adj1" fmla="val 6944"/>
              <a:gd name="adj2" fmla="val -8848"/>
              <a:gd name="adj3" fmla="val 34185"/>
              <a:gd name="adj4" fmla="val -3781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Первое заседание рабочей группы руководителей ТОС</a:t>
            </a:r>
            <a:endParaRPr lang="ru-RU" sz="1400" dirty="0"/>
          </a:p>
        </p:txBody>
      </p:sp>
      <p:sp>
        <p:nvSpPr>
          <p:cNvPr id="31" name="Выноска 1 30"/>
          <p:cNvSpPr/>
          <p:nvPr/>
        </p:nvSpPr>
        <p:spPr>
          <a:xfrm>
            <a:off x="2198916" y="2536372"/>
            <a:ext cx="2111828" cy="859971"/>
          </a:xfrm>
          <a:prstGeom prst="borderCallout1">
            <a:avLst>
              <a:gd name="adj1" fmla="val 6944"/>
              <a:gd name="adj2" fmla="val -8848"/>
              <a:gd name="adj3" fmla="val -6321"/>
              <a:gd name="adj4" fmla="val -383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состав входили 17 представителей ТОС</a:t>
            </a:r>
            <a:endParaRPr lang="ru-RU" sz="1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80857" y="2220692"/>
            <a:ext cx="1317172" cy="3918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37" name="Выноска 1 36"/>
          <p:cNvSpPr/>
          <p:nvPr/>
        </p:nvSpPr>
        <p:spPr>
          <a:xfrm>
            <a:off x="6738257" y="1807029"/>
            <a:ext cx="2100944" cy="990599"/>
          </a:xfrm>
          <a:prstGeom prst="borderCallout1">
            <a:avLst>
              <a:gd name="adj1" fmla="val 6944"/>
              <a:gd name="adj2" fmla="val -8848"/>
              <a:gd name="adj3" fmla="val 21457"/>
              <a:gd name="adj4" fmla="val -424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Создана новая рабочая группа по развитию ТОС на территории области</a:t>
            </a:r>
            <a:endParaRPr lang="ru-RU" sz="1400" dirty="0"/>
          </a:p>
        </p:txBody>
      </p:sp>
      <p:sp>
        <p:nvSpPr>
          <p:cNvPr id="45" name="Выноска 1 44"/>
          <p:cNvSpPr/>
          <p:nvPr/>
        </p:nvSpPr>
        <p:spPr>
          <a:xfrm>
            <a:off x="6411686" y="3004457"/>
            <a:ext cx="2569028" cy="1404257"/>
          </a:xfrm>
          <a:prstGeom prst="borderCallout1">
            <a:avLst>
              <a:gd name="adj1" fmla="val 6944"/>
              <a:gd name="adj2" fmla="val -8848"/>
              <a:gd name="adj3" fmla="val -17066"/>
              <a:gd name="adj4" fmla="val -231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составе 30 человек – председатели ТОС, представители администраций районов, исполнительный аппарат Ассоциации</a:t>
            </a:r>
            <a:endParaRPr lang="ru-RU" sz="14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6827" y="3951521"/>
            <a:ext cx="1317172" cy="3918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47" name="Выноска 1 46"/>
          <p:cNvSpPr/>
          <p:nvPr/>
        </p:nvSpPr>
        <p:spPr>
          <a:xfrm>
            <a:off x="2231572" y="3646715"/>
            <a:ext cx="2100944" cy="849086"/>
          </a:xfrm>
          <a:prstGeom prst="borderCallout1">
            <a:avLst>
              <a:gd name="adj1" fmla="val 6944"/>
              <a:gd name="adj2" fmla="val -8848"/>
              <a:gd name="adj3" fmla="val 20358"/>
              <a:gd name="adj4" fmla="val -367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Обновление состава рабочей группы</a:t>
            </a:r>
            <a:endParaRPr lang="ru-RU" sz="14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5057" y="5410200"/>
            <a:ext cx="3799114" cy="12409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 рабочей группы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Бочарова Татьяна Анатольевна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Исполнительный директор Ассоциации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1" y="2002971"/>
            <a:ext cx="8207829" cy="15131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 реализации проекта  «Благоустройство </a:t>
            </a:r>
            <a:r>
              <a:rPr lang="ru-RU" sz="2400" dirty="0" smtClean="0"/>
              <a:t>с</a:t>
            </a:r>
            <a:r>
              <a:rPr lang="ru-RU" sz="2800" dirty="0" smtClean="0"/>
              <a:t>.Владимировка Ивнянского района » Белгородской области</a:t>
            </a:r>
            <a:endParaRPr lang="en-US" sz="3000" dirty="0"/>
          </a:p>
        </p:txBody>
      </p:sp>
      <p:pic>
        <p:nvPicPr>
          <p:cNvPr id="5" name="Рисунок 3" descr="Гер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93" y="176893"/>
            <a:ext cx="11430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4788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Результаты и эффекты,</a:t>
            </a:r>
            <a:br>
              <a:rPr lang="ru-RU" sz="3000" dirty="0" smtClean="0"/>
            </a:br>
            <a:r>
              <a:rPr lang="ru-RU" sz="3000" dirty="0" smtClean="0"/>
              <a:t>достигнутые в рамках проекта</a:t>
            </a:r>
            <a:endParaRPr lang="ru-RU" sz="3000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C92E5C4-B1A1-455F-889A-2A1D04994BEC}" type="slidenum">
              <a:rPr lang="ru-RU" altLang="ru-RU" b="1" smtClean="0">
                <a:solidFill>
                  <a:srgbClr val="0070C0"/>
                </a:solidFill>
              </a:rPr>
              <a:pPr algn="ctr"/>
              <a:t>9</a:t>
            </a:fld>
            <a:endParaRPr lang="ru-RU" altLang="ru-RU" b="1" smtClean="0">
              <a:solidFill>
                <a:srgbClr val="0070C0"/>
              </a:solidFill>
            </a:endParaRPr>
          </a:p>
        </p:txBody>
      </p:sp>
      <p:pic>
        <p:nvPicPr>
          <p:cNvPr id="18436" name="Picture 2" descr="D: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41100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D:\Desktop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14438"/>
            <a:ext cx="41481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578</TotalTime>
  <Words>451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Concourse</vt:lpstr>
      <vt:lpstr>Территориальное общественное самоуправление Белгородской области </vt:lpstr>
      <vt:lpstr>Территориальное общественное самоуправление Белгородской области </vt:lpstr>
      <vt:lpstr>Правовая основа ТОС</vt:lpstr>
      <vt:lpstr>ТОС в районах и городских округах</vt:lpstr>
      <vt:lpstr>Финансовая поддержка на поощрение ТОС:</vt:lpstr>
      <vt:lpstr>Слайд 6</vt:lpstr>
      <vt:lpstr>Рабочая группа по развитию ТОС  на территории области:</vt:lpstr>
      <vt:lpstr>О реализации проекта  «Благоустройство с.Владимировка Ивнянского района » Белгородской области</vt:lpstr>
      <vt:lpstr>Результаты и эффекты, достигнутые в рамках проекта</vt:lpstr>
      <vt:lpstr>Слайд 10</vt:lpstr>
      <vt:lpstr>ИТОГИ КОНКУРСА</vt:lpstr>
      <vt:lpstr>Работа с пустующими земельными участками и домовладениям </vt:lpstr>
      <vt:lpstr>Результаты и эффекты, достигнутые в рамках проекта</vt:lpstr>
      <vt:lpstr>Слайд 14</vt:lpstr>
      <vt:lpstr>Слайд 15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2014-09-16T21:33:07Z</dcterms:created>
  <dcterms:modified xsi:type="dcterms:W3CDTF">2017-09-25T14:01:09Z</dcterms:modified>
</cp:coreProperties>
</file>