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2" r:id="rId5"/>
    <p:sldId id="263" r:id="rId6"/>
    <p:sldId id="265" r:id="rId7"/>
    <p:sldId id="260" r:id="rId8"/>
    <p:sldId id="268" r:id="rId9"/>
    <p:sldId id="269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0B3D3-3A48-460E-B596-6F4B837097EF}" type="doc">
      <dgm:prSet loTypeId="urn:microsoft.com/office/officeart/2005/8/layout/hierarchy3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57C09B2-D446-4B46-A969-67C48E8339A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Бюджетные</a:t>
          </a:r>
          <a:endParaRPr lang="ru-RU" sz="2400" b="1" dirty="0">
            <a:solidFill>
              <a:schemeClr val="bg1"/>
            </a:solidFill>
          </a:endParaRPr>
        </a:p>
      </dgm:t>
    </dgm:pt>
    <dgm:pt modelId="{88E0C523-6FDE-453D-A0CB-492F8556E442}" type="parTrans" cxnId="{F0F1259E-5FB9-451D-A564-C0EBDD9817C5}">
      <dgm:prSet/>
      <dgm:spPr/>
      <dgm:t>
        <a:bodyPr/>
        <a:lstStyle/>
        <a:p>
          <a:endParaRPr lang="ru-RU"/>
        </a:p>
      </dgm:t>
    </dgm:pt>
    <dgm:pt modelId="{27350AB6-62F5-4606-9FC9-62670A2F5616}" type="sibTrans" cxnId="{F0F1259E-5FB9-451D-A564-C0EBDD9817C5}">
      <dgm:prSet/>
      <dgm:spPr/>
      <dgm:t>
        <a:bodyPr/>
        <a:lstStyle/>
        <a:p>
          <a:endParaRPr lang="ru-RU"/>
        </a:p>
      </dgm:t>
    </dgm:pt>
    <dgm:pt modelId="{B66295F2-025C-4932-B964-70B786C3357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0" dirty="0">
              <a:latin typeface="Arial" pitchFamily="34" charset="0"/>
              <a:cs typeface="Arial" pitchFamily="34" charset="0"/>
            </a:rPr>
            <a:t>Муниципальные</a:t>
          </a:r>
          <a:r>
            <a:rPr lang="en-US" sz="2400" b="0" dirty="0">
              <a:latin typeface="Arial" pitchFamily="34" charset="0"/>
              <a:cs typeface="Arial" pitchFamily="34" charset="0"/>
            </a:rPr>
            <a:t> (</a:t>
          </a:r>
          <a:r>
            <a:rPr lang="ru-RU" sz="2400" b="0" dirty="0">
              <a:latin typeface="Arial" pitchFamily="34" charset="0"/>
              <a:cs typeface="Arial" pitchFamily="34" charset="0"/>
            </a:rPr>
            <a:t>местные) программы</a:t>
          </a:r>
          <a:endParaRPr lang="ru-RU" sz="2400" b="0" dirty="0"/>
        </a:p>
      </dgm:t>
    </dgm:pt>
    <dgm:pt modelId="{809D61CB-B259-40B5-A43E-590B7760F7E2}" type="parTrans" cxnId="{F41A4A1A-F803-45DB-8E57-4B0ECF886C2A}">
      <dgm:prSet/>
      <dgm:spPr/>
      <dgm:t>
        <a:bodyPr/>
        <a:lstStyle/>
        <a:p>
          <a:endParaRPr lang="ru-RU"/>
        </a:p>
      </dgm:t>
    </dgm:pt>
    <dgm:pt modelId="{23393847-D7A0-4220-A5FA-FC6002102981}" type="sibTrans" cxnId="{F41A4A1A-F803-45DB-8E57-4B0ECF886C2A}">
      <dgm:prSet/>
      <dgm:spPr/>
      <dgm:t>
        <a:bodyPr/>
        <a:lstStyle/>
        <a:p>
          <a:endParaRPr lang="ru-RU"/>
        </a:p>
      </dgm:t>
    </dgm:pt>
    <dgm:pt modelId="{02DA918D-9A33-4762-ADA2-4632FE778AE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0" dirty="0">
              <a:latin typeface="Arial" pitchFamily="34" charset="0"/>
              <a:cs typeface="Arial" pitchFamily="34" charset="0"/>
            </a:rPr>
            <a:t>Региональные программы</a:t>
          </a:r>
          <a:endParaRPr lang="ru-RU" sz="2400" b="0" dirty="0"/>
        </a:p>
      </dgm:t>
    </dgm:pt>
    <dgm:pt modelId="{9D1136EB-6DDC-455D-9499-D1DF3CDC2D84}" type="parTrans" cxnId="{3A1BC8A6-B20F-4DC5-9355-9DE04C3F3CD8}">
      <dgm:prSet/>
      <dgm:spPr/>
      <dgm:t>
        <a:bodyPr/>
        <a:lstStyle/>
        <a:p>
          <a:endParaRPr lang="ru-RU"/>
        </a:p>
      </dgm:t>
    </dgm:pt>
    <dgm:pt modelId="{EB045B5C-B32D-4F5C-9A4F-4F5691CD0283}" type="sibTrans" cxnId="{3A1BC8A6-B20F-4DC5-9355-9DE04C3F3CD8}">
      <dgm:prSet/>
      <dgm:spPr/>
      <dgm:t>
        <a:bodyPr/>
        <a:lstStyle/>
        <a:p>
          <a:endParaRPr lang="ru-RU"/>
        </a:p>
      </dgm:t>
    </dgm:pt>
    <dgm:pt modelId="{45F25D91-093B-4B89-9A57-E02435CE086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Внебюджетные</a:t>
          </a:r>
          <a:endParaRPr lang="ru-RU" sz="2400" b="1" dirty="0">
            <a:solidFill>
              <a:schemeClr val="bg1"/>
            </a:solidFill>
          </a:endParaRPr>
        </a:p>
      </dgm:t>
    </dgm:pt>
    <dgm:pt modelId="{5512BC2D-20DF-4ADE-9F09-CA5E83CE2455}" type="parTrans" cxnId="{7AE2BDB4-6E47-4528-91CF-FBE82D567B5E}">
      <dgm:prSet/>
      <dgm:spPr/>
      <dgm:t>
        <a:bodyPr/>
        <a:lstStyle/>
        <a:p>
          <a:endParaRPr lang="ru-RU"/>
        </a:p>
      </dgm:t>
    </dgm:pt>
    <dgm:pt modelId="{DF0E64E2-3E82-41F5-8685-90417C464425}" type="sibTrans" cxnId="{7AE2BDB4-6E47-4528-91CF-FBE82D567B5E}">
      <dgm:prSet/>
      <dgm:spPr/>
      <dgm:t>
        <a:bodyPr/>
        <a:lstStyle/>
        <a:p>
          <a:endParaRPr lang="ru-RU"/>
        </a:p>
      </dgm:t>
    </dgm:pt>
    <dgm:pt modelId="{56657726-7CA2-4926-A723-D16A764CE94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0" dirty="0">
              <a:latin typeface="Arial" pitchFamily="34" charset="0"/>
              <a:cs typeface="Arial" pitchFamily="34" charset="0"/>
            </a:rPr>
            <a:t>Собственные средства гражданских активистов</a:t>
          </a:r>
          <a:endParaRPr lang="ru-RU" sz="2400" b="0" dirty="0"/>
        </a:p>
      </dgm:t>
    </dgm:pt>
    <dgm:pt modelId="{BCFD9851-127F-4C88-B92E-C9404318F828}" type="parTrans" cxnId="{C841A3EF-0A74-4F90-AC90-82A3F7BB9ADB}">
      <dgm:prSet/>
      <dgm:spPr/>
      <dgm:t>
        <a:bodyPr/>
        <a:lstStyle/>
        <a:p>
          <a:endParaRPr lang="ru-RU"/>
        </a:p>
      </dgm:t>
    </dgm:pt>
    <dgm:pt modelId="{7DEA5696-575F-4D04-B04E-4A4E39C2ADB4}" type="sibTrans" cxnId="{C841A3EF-0A74-4F90-AC90-82A3F7BB9ADB}">
      <dgm:prSet/>
      <dgm:spPr/>
      <dgm:t>
        <a:bodyPr/>
        <a:lstStyle/>
        <a:p>
          <a:endParaRPr lang="ru-RU"/>
        </a:p>
      </dgm:t>
    </dgm:pt>
    <dgm:pt modelId="{1B1D9B00-3547-4661-97F4-B973E616793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0" dirty="0">
              <a:latin typeface="Arial" pitchFamily="34" charset="0"/>
              <a:cs typeface="Arial" pitchFamily="34" charset="0"/>
            </a:rPr>
            <a:t>Спонсорские       средства</a:t>
          </a:r>
          <a:endParaRPr lang="ru-RU" sz="2400" b="0" dirty="0"/>
        </a:p>
      </dgm:t>
    </dgm:pt>
    <dgm:pt modelId="{C261D51D-4BB4-4093-B85B-5E91F64314F7}" type="parTrans" cxnId="{E6158D6E-820A-45EF-87C6-A79306855ABC}">
      <dgm:prSet/>
      <dgm:spPr/>
      <dgm:t>
        <a:bodyPr/>
        <a:lstStyle/>
        <a:p>
          <a:endParaRPr lang="ru-RU"/>
        </a:p>
      </dgm:t>
    </dgm:pt>
    <dgm:pt modelId="{2ECE86C2-94E8-4953-9C39-E455D9618594}" type="sibTrans" cxnId="{E6158D6E-820A-45EF-87C6-A79306855ABC}">
      <dgm:prSet/>
      <dgm:spPr/>
      <dgm:t>
        <a:bodyPr/>
        <a:lstStyle/>
        <a:p>
          <a:endParaRPr lang="ru-RU"/>
        </a:p>
      </dgm:t>
    </dgm:pt>
    <dgm:pt modelId="{443AE4DF-AC5E-4685-877C-D5155350AB1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0" dirty="0">
              <a:latin typeface="Arial" pitchFamily="34" charset="0"/>
              <a:cs typeface="Arial" pitchFamily="34" charset="0"/>
            </a:rPr>
            <a:t>Средства частных фондов и компаний</a:t>
          </a:r>
          <a:endParaRPr lang="ru-RU" sz="2400" b="0" dirty="0"/>
        </a:p>
      </dgm:t>
    </dgm:pt>
    <dgm:pt modelId="{CCFC003A-47DB-4A97-BFE3-AB3654626DF3}" type="parTrans" cxnId="{B3C12F9F-8E54-4609-9C72-154FCBCAFDC8}">
      <dgm:prSet/>
      <dgm:spPr/>
      <dgm:t>
        <a:bodyPr/>
        <a:lstStyle/>
        <a:p>
          <a:endParaRPr lang="ru-RU"/>
        </a:p>
      </dgm:t>
    </dgm:pt>
    <dgm:pt modelId="{B0C5FC23-8742-42F3-9851-8D5A435A9BC4}" type="sibTrans" cxnId="{B3C12F9F-8E54-4609-9C72-154FCBCAFDC8}">
      <dgm:prSet/>
      <dgm:spPr/>
      <dgm:t>
        <a:bodyPr/>
        <a:lstStyle/>
        <a:p>
          <a:endParaRPr lang="ru-RU"/>
        </a:p>
      </dgm:t>
    </dgm:pt>
    <dgm:pt modelId="{653C68C7-7E9F-43C9-B4AA-BC74BDF53C1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0" dirty="0">
              <a:latin typeface="Arial" pitchFamily="34" charset="0"/>
              <a:cs typeface="Arial" pitchFamily="34" charset="0"/>
            </a:rPr>
            <a:t>Федеральные программы</a:t>
          </a:r>
          <a:endParaRPr lang="ru-RU" sz="2400" b="0" dirty="0"/>
        </a:p>
      </dgm:t>
    </dgm:pt>
    <dgm:pt modelId="{FF26B124-9C36-4A51-995E-92217036A655}" type="parTrans" cxnId="{98DB60A5-7902-49B0-B1CE-708AAE568139}">
      <dgm:prSet/>
      <dgm:spPr/>
      <dgm:t>
        <a:bodyPr/>
        <a:lstStyle/>
        <a:p>
          <a:endParaRPr lang="ru-RU"/>
        </a:p>
      </dgm:t>
    </dgm:pt>
    <dgm:pt modelId="{408080F1-BF2F-4AB8-AFE6-1AE73816AE2C}" type="sibTrans" cxnId="{98DB60A5-7902-49B0-B1CE-708AAE568139}">
      <dgm:prSet/>
      <dgm:spPr/>
      <dgm:t>
        <a:bodyPr/>
        <a:lstStyle/>
        <a:p>
          <a:endParaRPr lang="ru-RU"/>
        </a:p>
      </dgm:t>
    </dgm:pt>
    <dgm:pt modelId="{B78CE9FB-9B8C-4DF4-998D-D8F5C844571F}" type="pres">
      <dgm:prSet presAssocID="{B260B3D3-3A48-460E-B596-6F4B837097E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544355-5489-44C0-B510-4C90F19CDC06}" type="pres">
      <dgm:prSet presAssocID="{D57C09B2-D446-4B46-A969-67C48E8339AA}" presName="root" presStyleCnt="0"/>
      <dgm:spPr/>
    </dgm:pt>
    <dgm:pt modelId="{2F4904DF-2500-4C5D-9CF6-7CE09DE38953}" type="pres">
      <dgm:prSet presAssocID="{D57C09B2-D446-4B46-A969-67C48E8339AA}" presName="rootComposite" presStyleCnt="0"/>
      <dgm:spPr/>
    </dgm:pt>
    <dgm:pt modelId="{812A1CF2-DE50-4F08-8909-21E19A9CF493}" type="pres">
      <dgm:prSet presAssocID="{D57C09B2-D446-4B46-A969-67C48E8339AA}" presName="rootText" presStyleLbl="node1" presStyleIdx="0" presStyleCnt="2" custScaleX="296141" custScaleY="109234" custLinFactNeighborY="-4199"/>
      <dgm:spPr/>
    </dgm:pt>
    <dgm:pt modelId="{D75BF027-5F3E-498A-A84F-86C7B02ED25E}" type="pres">
      <dgm:prSet presAssocID="{D57C09B2-D446-4B46-A969-67C48E8339AA}" presName="rootConnector" presStyleLbl="node1" presStyleIdx="0" presStyleCnt="2"/>
      <dgm:spPr/>
    </dgm:pt>
    <dgm:pt modelId="{A21BDFFD-0A13-4E41-860E-263A6009C57A}" type="pres">
      <dgm:prSet presAssocID="{D57C09B2-D446-4B46-A969-67C48E8339AA}" presName="childShape" presStyleCnt="0"/>
      <dgm:spPr/>
    </dgm:pt>
    <dgm:pt modelId="{46E6BE33-4DB9-4CEF-B847-02409FDACE8D}" type="pres">
      <dgm:prSet presAssocID="{809D61CB-B259-40B5-A43E-590B7760F7E2}" presName="Name13" presStyleLbl="parChTrans1D2" presStyleIdx="0" presStyleCnt="6"/>
      <dgm:spPr/>
    </dgm:pt>
    <dgm:pt modelId="{F38EC847-91FD-4109-A10C-68FBA65499BD}" type="pres">
      <dgm:prSet presAssocID="{B66295F2-025C-4932-B964-70B786C3357E}" presName="childText" presStyleLbl="bgAcc1" presStyleIdx="0" presStyleCnt="6" custScaleX="316556" custScaleY="135843" custLinFactNeighborX="-10538" custLinFactNeighborY="-5910">
        <dgm:presLayoutVars>
          <dgm:bulletEnabled val="1"/>
        </dgm:presLayoutVars>
      </dgm:prSet>
      <dgm:spPr/>
    </dgm:pt>
    <dgm:pt modelId="{DD1661F8-2A5E-4F23-A34C-382449CA97C4}" type="pres">
      <dgm:prSet presAssocID="{9D1136EB-6DDC-455D-9499-D1DF3CDC2D84}" presName="Name13" presStyleLbl="parChTrans1D2" presStyleIdx="1" presStyleCnt="6"/>
      <dgm:spPr/>
    </dgm:pt>
    <dgm:pt modelId="{A3F6925E-E698-4E4B-8DF4-0792E78E6A3E}" type="pres">
      <dgm:prSet presAssocID="{02DA918D-9A33-4762-ADA2-4632FE778AEC}" presName="childText" presStyleLbl="bgAcc1" presStyleIdx="1" presStyleCnt="6" custScaleX="316556" custScaleY="135843" custLinFactNeighborX="-10538" custLinFactNeighborY="-7394">
        <dgm:presLayoutVars>
          <dgm:bulletEnabled val="1"/>
        </dgm:presLayoutVars>
      </dgm:prSet>
      <dgm:spPr/>
    </dgm:pt>
    <dgm:pt modelId="{C45200F3-B055-4A67-9935-75D946BAEED4}" type="pres">
      <dgm:prSet presAssocID="{FF26B124-9C36-4A51-995E-92217036A655}" presName="Name13" presStyleLbl="parChTrans1D2" presStyleIdx="2" presStyleCnt="6" custSzX="245723" custSzY="1217729"/>
      <dgm:spPr/>
    </dgm:pt>
    <dgm:pt modelId="{343DDCB2-2BDF-4405-AE9E-7504F00A12D8}" type="pres">
      <dgm:prSet presAssocID="{653C68C7-7E9F-43C9-B4AA-BC74BDF53C18}" presName="childText" presStyleLbl="bgAcc1" presStyleIdx="2" presStyleCnt="6" custScaleX="316556" custScaleY="135843" custLinFactNeighborX="-10538" custLinFactNeighborY="-8878">
        <dgm:presLayoutVars>
          <dgm:bulletEnabled val="1"/>
        </dgm:presLayoutVars>
      </dgm:prSet>
      <dgm:spPr/>
    </dgm:pt>
    <dgm:pt modelId="{A28A89F6-3C11-40D2-8F32-E7F550090135}" type="pres">
      <dgm:prSet presAssocID="{45F25D91-093B-4B89-9A57-E02435CE086C}" presName="root" presStyleCnt="0"/>
      <dgm:spPr/>
    </dgm:pt>
    <dgm:pt modelId="{54A4B187-0191-4E09-93BD-37677B13A7A0}" type="pres">
      <dgm:prSet presAssocID="{45F25D91-093B-4B89-9A57-E02435CE086C}" presName="rootComposite" presStyleCnt="0"/>
      <dgm:spPr/>
    </dgm:pt>
    <dgm:pt modelId="{85F34F67-B1C9-45EC-B5DB-7828E4617906}" type="pres">
      <dgm:prSet presAssocID="{45F25D91-093B-4B89-9A57-E02435CE086C}" presName="rootText" presStyleLbl="node1" presStyleIdx="1" presStyleCnt="2" custScaleX="308286" custScaleY="109234"/>
      <dgm:spPr/>
    </dgm:pt>
    <dgm:pt modelId="{0507AFBA-B6E7-4D38-B987-8FD46C5A8A03}" type="pres">
      <dgm:prSet presAssocID="{45F25D91-093B-4B89-9A57-E02435CE086C}" presName="rootConnector" presStyleLbl="node1" presStyleIdx="1" presStyleCnt="2"/>
      <dgm:spPr/>
    </dgm:pt>
    <dgm:pt modelId="{888F1315-ED6B-415F-BB84-BF098117E344}" type="pres">
      <dgm:prSet presAssocID="{45F25D91-093B-4B89-9A57-E02435CE086C}" presName="childShape" presStyleCnt="0"/>
      <dgm:spPr/>
    </dgm:pt>
    <dgm:pt modelId="{4DE24FC9-499B-4EB0-B814-80EE8A118E31}" type="pres">
      <dgm:prSet presAssocID="{BCFD9851-127F-4C88-B92E-C9404318F828}" presName="Name13" presStyleLbl="parChTrans1D2" presStyleIdx="3" presStyleCnt="6"/>
      <dgm:spPr/>
    </dgm:pt>
    <dgm:pt modelId="{F3087540-0999-4A68-87BB-6BC5DC4752D3}" type="pres">
      <dgm:prSet presAssocID="{56657726-7CA2-4926-A723-D16A764CE948}" presName="childText" presStyleLbl="bgAcc1" presStyleIdx="3" presStyleCnt="6" custScaleX="316556" custScaleY="135843" custLinFactNeighborX="-3503" custLinFactNeighborY="-5910">
        <dgm:presLayoutVars>
          <dgm:bulletEnabled val="1"/>
        </dgm:presLayoutVars>
      </dgm:prSet>
      <dgm:spPr/>
    </dgm:pt>
    <dgm:pt modelId="{467664BD-021F-481A-A8BC-E9A0A81D0CDD}" type="pres">
      <dgm:prSet presAssocID="{C261D51D-4BB4-4093-B85B-5E91F64314F7}" presName="Name13" presStyleLbl="parChTrans1D2" presStyleIdx="4" presStyleCnt="6"/>
      <dgm:spPr/>
    </dgm:pt>
    <dgm:pt modelId="{6E35BB90-741A-4853-B340-1AB6CF8DB71A}" type="pres">
      <dgm:prSet presAssocID="{1B1D9B00-3547-4661-97F4-B973E616793E}" presName="childText" presStyleLbl="bgAcc1" presStyleIdx="4" presStyleCnt="6" custScaleX="316556" custScaleY="135843" custLinFactNeighborX="-3503" custLinFactNeighborY="-7394">
        <dgm:presLayoutVars>
          <dgm:bulletEnabled val="1"/>
        </dgm:presLayoutVars>
      </dgm:prSet>
      <dgm:spPr/>
    </dgm:pt>
    <dgm:pt modelId="{B1A74E11-6C3E-4B59-8BF8-C8126A477728}" type="pres">
      <dgm:prSet presAssocID="{CCFC003A-47DB-4A97-BFE3-AB3654626DF3}" presName="Name13" presStyleLbl="parChTrans1D2" presStyleIdx="5" presStyleCnt="6" custSzX="245723" custSzY="1217729"/>
      <dgm:spPr/>
    </dgm:pt>
    <dgm:pt modelId="{6129451D-A7E5-418B-8410-5E9E519193BF}" type="pres">
      <dgm:prSet presAssocID="{443AE4DF-AC5E-4685-877C-D5155350AB1E}" presName="childText" presStyleLbl="bgAcc1" presStyleIdx="5" presStyleCnt="6" custScaleX="316556" custScaleY="135843" custLinFactNeighborX="-3503" custLinFactNeighborY="-8878">
        <dgm:presLayoutVars>
          <dgm:bulletEnabled val="1"/>
        </dgm:presLayoutVars>
      </dgm:prSet>
      <dgm:spPr/>
    </dgm:pt>
  </dgm:ptLst>
  <dgm:cxnLst>
    <dgm:cxn modelId="{6D52F508-3199-4EAD-BF04-5367101070F9}" type="presOf" srcId="{C261D51D-4BB4-4093-B85B-5E91F64314F7}" destId="{467664BD-021F-481A-A8BC-E9A0A81D0CDD}" srcOrd="0" destOrd="0" presId="urn:microsoft.com/office/officeart/2005/8/layout/hierarchy3"/>
    <dgm:cxn modelId="{FF6F120C-BB61-4A96-A8D6-B2452EFA1A7D}" type="presOf" srcId="{45F25D91-093B-4B89-9A57-E02435CE086C}" destId="{0507AFBA-B6E7-4D38-B987-8FD46C5A8A03}" srcOrd="1" destOrd="0" presId="urn:microsoft.com/office/officeart/2005/8/layout/hierarchy3"/>
    <dgm:cxn modelId="{14E25E0D-4B63-4B48-B725-6E72D10FA88C}" type="presOf" srcId="{45F25D91-093B-4B89-9A57-E02435CE086C}" destId="{85F34F67-B1C9-45EC-B5DB-7828E4617906}" srcOrd="0" destOrd="0" presId="urn:microsoft.com/office/officeart/2005/8/layout/hierarchy3"/>
    <dgm:cxn modelId="{A858CC10-F61F-41AB-A71F-049D461EE64E}" type="presOf" srcId="{809D61CB-B259-40B5-A43E-590B7760F7E2}" destId="{46E6BE33-4DB9-4CEF-B847-02409FDACE8D}" srcOrd="0" destOrd="0" presId="urn:microsoft.com/office/officeart/2005/8/layout/hierarchy3"/>
    <dgm:cxn modelId="{F41A4A1A-F803-45DB-8E57-4B0ECF886C2A}" srcId="{D57C09B2-D446-4B46-A969-67C48E8339AA}" destId="{B66295F2-025C-4932-B964-70B786C3357E}" srcOrd="0" destOrd="0" parTransId="{809D61CB-B259-40B5-A43E-590B7760F7E2}" sibTransId="{23393847-D7A0-4220-A5FA-FC6002102981}"/>
    <dgm:cxn modelId="{13887724-451A-4CEB-81D2-B6B32F4DE508}" type="presOf" srcId="{9D1136EB-6DDC-455D-9499-D1DF3CDC2D84}" destId="{DD1661F8-2A5E-4F23-A34C-382449CA97C4}" srcOrd="0" destOrd="0" presId="urn:microsoft.com/office/officeart/2005/8/layout/hierarchy3"/>
    <dgm:cxn modelId="{BF03CB2A-D290-45C2-BBD0-98AA580923BC}" type="presOf" srcId="{BCFD9851-127F-4C88-B92E-C9404318F828}" destId="{4DE24FC9-499B-4EB0-B814-80EE8A118E31}" srcOrd="0" destOrd="0" presId="urn:microsoft.com/office/officeart/2005/8/layout/hierarchy3"/>
    <dgm:cxn modelId="{0B0C6A2E-E3B5-47CA-81C3-827A36436C81}" type="presOf" srcId="{FF26B124-9C36-4A51-995E-92217036A655}" destId="{C45200F3-B055-4A67-9935-75D946BAEED4}" srcOrd="0" destOrd="0" presId="urn:microsoft.com/office/officeart/2005/8/layout/hierarchy3"/>
    <dgm:cxn modelId="{5546D93B-8FC5-42D0-8F80-325D185E5419}" type="presOf" srcId="{02DA918D-9A33-4762-ADA2-4632FE778AEC}" destId="{A3F6925E-E698-4E4B-8DF4-0792E78E6A3E}" srcOrd="0" destOrd="0" presId="urn:microsoft.com/office/officeart/2005/8/layout/hierarchy3"/>
    <dgm:cxn modelId="{CE0E553F-9812-456E-B9B1-BF71B8E6DE22}" type="presOf" srcId="{56657726-7CA2-4926-A723-D16A764CE948}" destId="{F3087540-0999-4A68-87BB-6BC5DC4752D3}" srcOrd="0" destOrd="0" presId="urn:microsoft.com/office/officeart/2005/8/layout/hierarchy3"/>
    <dgm:cxn modelId="{98A0B63F-7273-4DFB-AC6B-80C5B3E5D4A8}" type="presOf" srcId="{443AE4DF-AC5E-4685-877C-D5155350AB1E}" destId="{6129451D-A7E5-418B-8410-5E9E519193BF}" srcOrd="0" destOrd="0" presId="urn:microsoft.com/office/officeart/2005/8/layout/hierarchy3"/>
    <dgm:cxn modelId="{AA9B7A5C-0F57-4D42-874A-6FD89ADB1CDE}" type="presOf" srcId="{B66295F2-025C-4932-B964-70B786C3357E}" destId="{F38EC847-91FD-4109-A10C-68FBA65499BD}" srcOrd="0" destOrd="0" presId="urn:microsoft.com/office/officeart/2005/8/layout/hierarchy3"/>
    <dgm:cxn modelId="{79C5C760-BBA3-4C9B-9F15-25319A995371}" type="presOf" srcId="{653C68C7-7E9F-43C9-B4AA-BC74BDF53C18}" destId="{343DDCB2-2BDF-4405-AE9E-7504F00A12D8}" srcOrd="0" destOrd="0" presId="urn:microsoft.com/office/officeart/2005/8/layout/hierarchy3"/>
    <dgm:cxn modelId="{E6158D6E-820A-45EF-87C6-A79306855ABC}" srcId="{45F25D91-093B-4B89-9A57-E02435CE086C}" destId="{1B1D9B00-3547-4661-97F4-B973E616793E}" srcOrd="1" destOrd="0" parTransId="{C261D51D-4BB4-4093-B85B-5E91F64314F7}" sibTransId="{2ECE86C2-94E8-4953-9C39-E455D9618594}"/>
    <dgm:cxn modelId="{8B88CE57-D8CA-4823-93CC-68F160F079C3}" type="presOf" srcId="{CCFC003A-47DB-4A97-BFE3-AB3654626DF3}" destId="{B1A74E11-6C3E-4B59-8BF8-C8126A477728}" srcOrd="0" destOrd="0" presId="urn:microsoft.com/office/officeart/2005/8/layout/hierarchy3"/>
    <dgm:cxn modelId="{F0F1259E-5FB9-451D-A564-C0EBDD9817C5}" srcId="{B260B3D3-3A48-460E-B596-6F4B837097EF}" destId="{D57C09B2-D446-4B46-A969-67C48E8339AA}" srcOrd="0" destOrd="0" parTransId="{88E0C523-6FDE-453D-A0CB-492F8556E442}" sibTransId="{27350AB6-62F5-4606-9FC9-62670A2F5616}"/>
    <dgm:cxn modelId="{B3C12F9F-8E54-4609-9C72-154FCBCAFDC8}" srcId="{45F25D91-093B-4B89-9A57-E02435CE086C}" destId="{443AE4DF-AC5E-4685-877C-D5155350AB1E}" srcOrd="2" destOrd="0" parTransId="{CCFC003A-47DB-4A97-BFE3-AB3654626DF3}" sibTransId="{B0C5FC23-8742-42F3-9851-8D5A435A9BC4}"/>
    <dgm:cxn modelId="{4F35B5A1-C8BB-4F53-879F-7D3DF2AD45BA}" type="presOf" srcId="{B260B3D3-3A48-460E-B596-6F4B837097EF}" destId="{B78CE9FB-9B8C-4DF4-998D-D8F5C844571F}" srcOrd="0" destOrd="0" presId="urn:microsoft.com/office/officeart/2005/8/layout/hierarchy3"/>
    <dgm:cxn modelId="{98DB60A5-7902-49B0-B1CE-708AAE568139}" srcId="{D57C09B2-D446-4B46-A969-67C48E8339AA}" destId="{653C68C7-7E9F-43C9-B4AA-BC74BDF53C18}" srcOrd="2" destOrd="0" parTransId="{FF26B124-9C36-4A51-995E-92217036A655}" sibTransId="{408080F1-BF2F-4AB8-AFE6-1AE73816AE2C}"/>
    <dgm:cxn modelId="{3A1BC8A6-B20F-4DC5-9355-9DE04C3F3CD8}" srcId="{D57C09B2-D446-4B46-A969-67C48E8339AA}" destId="{02DA918D-9A33-4762-ADA2-4632FE778AEC}" srcOrd="1" destOrd="0" parTransId="{9D1136EB-6DDC-455D-9499-D1DF3CDC2D84}" sibTransId="{EB045B5C-B32D-4F5C-9A4F-4F5691CD0283}"/>
    <dgm:cxn modelId="{B2FA29B2-86B1-4961-99E7-3DE7252E121F}" type="presOf" srcId="{1B1D9B00-3547-4661-97F4-B973E616793E}" destId="{6E35BB90-741A-4853-B340-1AB6CF8DB71A}" srcOrd="0" destOrd="0" presId="urn:microsoft.com/office/officeart/2005/8/layout/hierarchy3"/>
    <dgm:cxn modelId="{7706EBB3-EBAE-4A3C-819D-20FC9066D655}" type="presOf" srcId="{D57C09B2-D446-4B46-A969-67C48E8339AA}" destId="{D75BF027-5F3E-498A-A84F-86C7B02ED25E}" srcOrd="1" destOrd="0" presId="urn:microsoft.com/office/officeart/2005/8/layout/hierarchy3"/>
    <dgm:cxn modelId="{7AE2BDB4-6E47-4528-91CF-FBE82D567B5E}" srcId="{B260B3D3-3A48-460E-B596-6F4B837097EF}" destId="{45F25D91-093B-4B89-9A57-E02435CE086C}" srcOrd="1" destOrd="0" parTransId="{5512BC2D-20DF-4ADE-9F09-CA5E83CE2455}" sibTransId="{DF0E64E2-3E82-41F5-8685-90417C464425}"/>
    <dgm:cxn modelId="{C841A3EF-0A74-4F90-AC90-82A3F7BB9ADB}" srcId="{45F25D91-093B-4B89-9A57-E02435CE086C}" destId="{56657726-7CA2-4926-A723-D16A764CE948}" srcOrd="0" destOrd="0" parTransId="{BCFD9851-127F-4C88-B92E-C9404318F828}" sibTransId="{7DEA5696-575F-4D04-B04E-4A4E39C2ADB4}"/>
    <dgm:cxn modelId="{8DE546FF-C15C-4022-8C3E-BB171D25F3C5}" type="presOf" srcId="{D57C09B2-D446-4B46-A969-67C48E8339AA}" destId="{812A1CF2-DE50-4F08-8909-21E19A9CF493}" srcOrd="0" destOrd="0" presId="urn:microsoft.com/office/officeart/2005/8/layout/hierarchy3"/>
    <dgm:cxn modelId="{B13F6CCC-C74B-4C0F-81E9-C2B4117436C0}" type="presParOf" srcId="{B78CE9FB-9B8C-4DF4-998D-D8F5C844571F}" destId="{A3544355-5489-44C0-B510-4C90F19CDC06}" srcOrd="0" destOrd="0" presId="urn:microsoft.com/office/officeart/2005/8/layout/hierarchy3"/>
    <dgm:cxn modelId="{EB4DD674-AE56-4EA2-94ED-9BE10741A3AE}" type="presParOf" srcId="{A3544355-5489-44C0-B510-4C90F19CDC06}" destId="{2F4904DF-2500-4C5D-9CF6-7CE09DE38953}" srcOrd="0" destOrd="0" presId="urn:microsoft.com/office/officeart/2005/8/layout/hierarchy3"/>
    <dgm:cxn modelId="{08817837-21FE-49ED-8099-233CDB937F7E}" type="presParOf" srcId="{2F4904DF-2500-4C5D-9CF6-7CE09DE38953}" destId="{812A1CF2-DE50-4F08-8909-21E19A9CF493}" srcOrd="0" destOrd="0" presId="urn:microsoft.com/office/officeart/2005/8/layout/hierarchy3"/>
    <dgm:cxn modelId="{27C680A1-F991-417D-8510-6D44FB7DDB55}" type="presParOf" srcId="{2F4904DF-2500-4C5D-9CF6-7CE09DE38953}" destId="{D75BF027-5F3E-498A-A84F-86C7B02ED25E}" srcOrd="1" destOrd="0" presId="urn:microsoft.com/office/officeart/2005/8/layout/hierarchy3"/>
    <dgm:cxn modelId="{6BF033F1-F981-47CD-8D9B-592C7C207B68}" type="presParOf" srcId="{A3544355-5489-44C0-B510-4C90F19CDC06}" destId="{A21BDFFD-0A13-4E41-860E-263A6009C57A}" srcOrd="1" destOrd="0" presId="urn:microsoft.com/office/officeart/2005/8/layout/hierarchy3"/>
    <dgm:cxn modelId="{3EAF9594-A2AE-4BB1-AF0A-AC13E2B9F5E2}" type="presParOf" srcId="{A21BDFFD-0A13-4E41-860E-263A6009C57A}" destId="{46E6BE33-4DB9-4CEF-B847-02409FDACE8D}" srcOrd="0" destOrd="0" presId="urn:microsoft.com/office/officeart/2005/8/layout/hierarchy3"/>
    <dgm:cxn modelId="{302D4054-85DC-4468-981A-063EDD807855}" type="presParOf" srcId="{A21BDFFD-0A13-4E41-860E-263A6009C57A}" destId="{F38EC847-91FD-4109-A10C-68FBA65499BD}" srcOrd="1" destOrd="0" presId="urn:microsoft.com/office/officeart/2005/8/layout/hierarchy3"/>
    <dgm:cxn modelId="{52448B59-F667-4B6A-B49D-4AFBFC532FF9}" type="presParOf" srcId="{A21BDFFD-0A13-4E41-860E-263A6009C57A}" destId="{DD1661F8-2A5E-4F23-A34C-382449CA97C4}" srcOrd="2" destOrd="0" presId="urn:microsoft.com/office/officeart/2005/8/layout/hierarchy3"/>
    <dgm:cxn modelId="{864C46CA-DB67-4BB8-B018-F87DA44DCDD4}" type="presParOf" srcId="{A21BDFFD-0A13-4E41-860E-263A6009C57A}" destId="{A3F6925E-E698-4E4B-8DF4-0792E78E6A3E}" srcOrd="3" destOrd="0" presId="urn:microsoft.com/office/officeart/2005/8/layout/hierarchy3"/>
    <dgm:cxn modelId="{6E2E529E-13F8-4C5A-B740-026957616D45}" type="presParOf" srcId="{A21BDFFD-0A13-4E41-860E-263A6009C57A}" destId="{C45200F3-B055-4A67-9935-75D946BAEED4}" srcOrd="4" destOrd="0" presId="urn:microsoft.com/office/officeart/2005/8/layout/hierarchy3"/>
    <dgm:cxn modelId="{36D42496-7369-4C5F-880B-DF45133E314E}" type="presParOf" srcId="{A21BDFFD-0A13-4E41-860E-263A6009C57A}" destId="{343DDCB2-2BDF-4405-AE9E-7504F00A12D8}" srcOrd="5" destOrd="0" presId="urn:microsoft.com/office/officeart/2005/8/layout/hierarchy3"/>
    <dgm:cxn modelId="{7946217F-070C-4BAB-847D-3DE2E2E49E5A}" type="presParOf" srcId="{B78CE9FB-9B8C-4DF4-998D-D8F5C844571F}" destId="{A28A89F6-3C11-40D2-8F32-E7F550090135}" srcOrd="1" destOrd="0" presId="urn:microsoft.com/office/officeart/2005/8/layout/hierarchy3"/>
    <dgm:cxn modelId="{69357351-CA67-4459-A12F-393D0264B184}" type="presParOf" srcId="{A28A89F6-3C11-40D2-8F32-E7F550090135}" destId="{54A4B187-0191-4E09-93BD-37677B13A7A0}" srcOrd="0" destOrd="0" presId="urn:microsoft.com/office/officeart/2005/8/layout/hierarchy3"/>
    <dgm:cxn modelId="{D4C37A61-7552-4693-8EEF-219D88AD1E11}" type="presParOf" srcId="{54A4B187-0191-4E09-93BD-37677B13A7A0}" destId="{85F34F67-B1C9-45EC-B5DB-7828E4617906}" srcOrd="0" destOrd="0" presId="urn:microsoft.com/office/officeart/2005/8/layout/hierarchy3"/>
    <dgm:cxn modelId="{F6B15BD5-00E3-4B11-91F4-767394BC167A}" type="presParOf" srcId="{54A4B187-0191-4E09-93BD-37677B13A7A0}" destId="{0507AFBA-B6E7-4D38-B987-8FD46C5A8A03}" srcOrd="1" destOrd="0" presId="urn:microsoft.com/office/officeart/2005/8/layout/hierarchy3"/>
    <dgm:cxn modelId="{C18B6551-5FF1-483D-A520-5928FB5CA6F7}" type="presParOf" srcId="{A28A89F6-3C11-40D2-8F32-E7F550090135}" destId="{888F1315-ED6B-415F-BB84-BF098117E344}" srcOrd="1" destOrd="0" presId="urn:microsoft.com/office/officeart/2005/8/layout/hierarchy3"/>
    <dgm:cxn modelId="{200D291F-5D04-4FC7-B943-06EF4C7BF528}" type="presParOf" srcId="{888F1315-ED6B-415F-BB84-BF098117E344}" destId="{4DE24FC9-499B-4EB0-B814-80EE8A118E31}" srcOrd="0" destOrd="0" presId="urn:microsoft.com/office/officeart/2005/8/layout/hierarchy3"/>
    <dgm:cxn modelId="{F6E252EF-83D0-4CCE-8468-B871C3A03B2E}" type="presParOf" srcId="{888F1315-ED6B-415F-BB84-BF098117E344}" destId="{F3087540-0999-4A68-87BB-6BC5DC4752D3}" srcOrd="1" destOrd="0" presId="urn:microsoft.com/office/officeart/2005/8/layout/hierarchy3"/>
    <dgm:cxn modelId="{93911465-4DF0-40E2-A1C8-D3D985346F58}" type="presParOf" srcId="{888F1315-ED6B-415F-BB84-BF098117E344}" destId="{467664BD-021F-481A-A8BC-E9A0A81D0CDD}" srcOrd="2" destOrd="0" presId="urn:microsoft.com/office/officeart/2005/8/layout/hierarchy3"/>
    <dgm:cxn modelId="{ADE6090D-AC83-4807-888C-AAF0C662E68E}" type="presParOf" srcId="{888F1315-ED6B-415F-BB84-BF098117E344}" destId="{6E35BB90-741A-4853-B340-1AB6CF8DB71A}" srcOrd="3" destOrd="0" presId="urn:microsoft.com/office/officeart/2005/8/layout/hierarchy3"/>
    <dgm:cxn modelId="{E192DB2C-9DC8-45C9-9FEA-6243E5CA8F92}" type="presParOf" srcId="{888F1315-ED6B-415F-BB84-BF098117E344}" destId="{B1A74E11-6C3E-4B59-8BF8-C8126A477728}" srcOrd="4" destOrd="0" presId="urn:microsoft.com/office/officeart/2005/8/layout/hierarchy3"/>
    <dgm:cxn modelId="{8519B419-245F-4095-A82A-8140DD93979E}" type="presParOf" srcId="{888F1315-ED6B-415F-BB84-BF098117E344}" destId="{6129451D-A7E5-418B-8410-5E9E519193BF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E124E-458B-4DC0-9EDC-83663733946F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46E581-7FE4-44E1-A013-0F724E8821A5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Информирова-ние</a:t>
          </a:r>
          <a:endParaRPr lang="ru-RU" sz="1200" b="1" dirty="0">
            <a:solidFill>
              <a:schemeClr val="bg1"/>
            </a:solidFill>
          </a:endParaRPr>
        </a:p>
      </dgm:t>
    </dgm:pt>
    <dgm:pt modelId="{951FD394-2DBE-4308-BADE-83836F7E5845}" type="parTrans" cxnId="{52339C3A-03C9-4BF4-93B4-79DB2F220677}">
      <dgm:prSet/>
      <dgm:spPr/>
      <dgm:t>
        <a:bodyPr/>
        <a:lstStyle/>
        <a:p>
          <a:endParaRPr lang="ru-RU"/>
        </a:p>
      </dgm:t>
    </dgm:pt>
    <dgm:pt modelId="{F9C787EC-5E98-4069-AB7F-403B75AC1A7B}" type="sibTrans" cxnId="{52339C3A-03C9-4BF4-93B4-79DB2F220677}">
      <dgm:prSet/>
      <dgm:spPr/>
      <dgm:t>
        <a:bodyPr/>
        <a:lstStyle/>
        <a:p>
          <a:endParaRPr lang="ru-RU"/>
        </a:p>
      </dgm:t>
    </dgm:pt>
    <dgm:pt modelId="{192D95CD-9F19-46D3-B85A-52E4E3F21653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Организацион-ная поддержка</a:t>
          </a:r>
        </a:p>
      </dgm:t>
    </dgm:pt>
    <dgm:pt modelId="{E4B8D551-919C-4511-B870-95A5031CE8E5}" type="parTrans" cxnId="{01BA1750-5481-496C-9875-489B4D3FB548}">
      <dgm:prSet/>
      <dgm:spPr/>
      <dgm:t>
        <a:bodyPr/>
        <a:lstStyle/>
        <a:p>
          <a:endParaRPr lang="ru-RU"/>
        </a:p>
      </dgm:t>
    </dgm:pt>
    <dgm:pt modelId="{FB927A69-D8C0-406F-ACA8-AB8AD176A47A}" type="sibTrans" cxnId="{01BA1750-5481-496C-9875-489B4D3FB548}">
      <dgm:prSet/>
      <dgm:spPr/>
      <dgm:t>
        <a:bodyPr/>
        <a:lstStyle/>
        <a:p>
          <a:endParaRPr lang="ru-RU"/>
        </a:p>
      </dgm:t>
    </dgm:pt>
    <dgm:pt modelId="{BA65A510-DD75-4791-AF9B-3122434F4DB5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Популяризация</a:t>
          </a:r>
          <a:endParaRPr lang="ru-RU" sz="900" b="1" dirty="0">
            <a:solidFill>
              <a:schemeClr val="bg1"/>
            </a:solidFill>
          </a:endParaRPr>
        </a:p>
      </dgm:t>
    </dgm:pt>
    <dgm:pt modelId="{7FFE00AD-9E04-4DE8-BF3B-21F7C93EB53C}" type="parTrans" cxnId="{814B4062-C389-40C5-95BC-E46FE888D1E1}">
      <dgm:prSet/>
      <dgm:spPr/>
      <dgm:t>
        <a:bodyPr/>
        <a:lstStyle/>
        <a:p>
          <a:endParaRPr lang="ru-RU"/>
        </a:p>
      </dgm:t>
    </dgm:pt>
    <dgm:pt modelId="{751C50A6-8293-4364-9E58-C7BF23752563}" type="sibTrans" cxnId="{814B4062-C389-40C5-95BC-E46FE888D1E1}">
      <dgm:prSet/>
      <dgm:spPr/>
      <dgm:t>
        <a:bodyPr/>
        <a:lstStyle/>
        <a:p>
          <a:endParaRPr lang="ru-RU"/>
        </a:p>
      </dgm:t>
    </dgm:pt>
    <dgm:pt modelId="{6924DBC6-9AE8-458E-9ED5-A4D7E6E84F63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Привлечение финансирования</a:t>
          </a:r>
        </a:p>
      </dgm:t>
    </dgm:pt>
    <dgm:pt modelId="{F54FAB7E-5781-42A7-BA6E-54001CAB5CEA}" type="sibTrans" cxnId="{7C53314F-BD95-4BE6-B915-CAE368ED2894}">
      <dgm:prSet/>
      <dgm:spPr/>
      <dgm:t>
        <a:bodyPr/>
        <a:lstStyle/>
        <a:p>
          <a:endParaRPr lang="ru-RU"/>
        </a:p>
      </dgm:t>
    </dgm:pt>
    <dgm:pt modelId="{07F9DE1C-5397-4D1D-8944-BB050E36562B}" type="parTrans" cxnId="{7C53314F-BD95-4BE6-B915-CAE368ED2894}">
      <dgm:prSet/>
      <dgm:spPr/>
      <dgm:t>
        <a:bodyPr/>
        <a:lstStyle/>
        <a:p>
          <a:endParaRPr lang="ru-RU"/>
        </a:p>
      </dgm:t>
    </dgm:pt>
    <dgm:pt modelId="{F0E504CE-7AAE-4DC3-BD03-4180B179FE78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Реализация проектов</a:t>
          </a:r>
        </a:p>
      </dgm:t>
    </dgm:pt>
    <dgm:pt modelId="{41DA7826-FDAB-4B38-8D65-FF2A271E71D5}" type="sibTrans" cxnId="{01437BF6-CACC-4F63-A52C-92C37E26EE2D}">
      <dgm:prSet/>
      <dgm:spPr/>
      <dgm:t>
        <a:bodyPr/>
        <a:lstStyle/>
        <a:p>
          <a:endParaRPr lang="ru-RU"/>
        </a:p>
      </dgm:t>
    </dgm:pt>
    <dgm:pt modelId="{8E8E2CBF-26DD-4544-A5E3-CAED7301C949}" type="parTrans" cxnId="{01437BF6-CACC-4F63-A52C-92C37E26EE2D}">
      <dgm:prSet/>
      <dgm:spPr/>
      <dgm:t>
        <a:bodyPr/>
        <a:lstStyle/>
        <a:p>
          <a:endParaRPr lang="ru-RU"/>
        </a:p>
      </dgm:t>
    </dgm:pt>
    <dgm:pt modelId="{DF889362-C24B-448B-A1AC-CF21806B60C6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Бухгалтерское обслуживание</a:t>
          </a:r>
        </a:p>
      </dgm:t>
    </dgm:pt>
    <dgm:pt modelId="{9994CA8C-DD33-4C40-8F9C-33815F33AFC2}" type="sibTrans" cxnId="{13B2703A-247D-4EAB-A769-0F482B63CF14}">
      <dgm:prSet/>
      <dgm:spPr/>
      <dgm:t>
        <a:bodyPr/>
        <a:lstStyle/>
        <a:p>
          <a:endParaRPr lang="ru-RU"/>
        </a:p>
      </dgm:t>
    </dgm:pt>
    <dgm:pt modelId="{BA8413D7-91B5-4691-85DB-D9344749FC4C}" type="parTrans" cxnId="{13B2703A-247D-4EAB-A769-0F482B63CF14}">
      <dgm:prSet/>
      <dgm:spPr/>
      <dgm:t>
        <a:bodyPr/>
        <a:lstStyle/>
        <a:p>
          <a:endParaRPr lang="ru-RU"/>
        </a:p>
      </dgm:t>
    </dgm:pt>
    <dgm:pt modelId="{8F7B557E-8FD7-467B-BCA1-2346A481BA90}" type="pres">
      <dgm:prSet presAssocID="{0CDE124E-458B-4DC0-9EDC-83663733946F}" presName="Name0" presStyleCnt="0">
        <dgm:presLayoutVars>
          <dgm:dir/>
          <dgm:resizeHandles val="exact"/>
        </dgm:presLayoutVars>
      </dgm:prSet>
      <dgm:spPr/>
    </dgm:pt>
    <dgm:pt modelId="{A91AEF37-51AA-4DBD-9E6A-FB96E827DCF5}" type="pres">
      <dgm:prSet presAssocID="{0CDE124E-458B-4DC0-9EDC-83663733946F}" presName="cycle" presStyleCnt="0"/>
      <dgm:spPr/>
    </dgm:pt>
    <dgm:pt modelId="{59B5CCBB-2868-4B5A-BD55-E7839AF9FAE1}" type="pres">
      <dgm:prSet presAssocID="{5F46E581-7FE4-44E1-A013-0F724E8821A5}" presName="nodeFirstNode" presStyleLbl="node1" presStyleIdx="0" presStyleCnt="6" custScaleX="185699" custScaleY="155676" custRadScaleRad="87490" custRadScaleInc="8329">
        <dgm:presLayoutVars>
          <dgm:bulletEnabled val="1"/>
        </dgm:presLayoutVars>
      </dgm:prSet>
      <dgm:spPr/>
    </dgm:pt>
    <dgm:pt modelId="{0D72444C-2D6F-4AD8-96AC-E688B62F3114}" type="pres">
      <dgm:prSet presAssocID="{F9C787EC-5E98-4069-AB7F-403B75AC1A7B}" presName="sibTransFirstNode" presStyleLbl="bgShp" presStyleIdx="0" presStyleCnt="1" custScaleX="242434" custLinFactNeighborX="3014" custLinFactNeighborY="13086"/>
      <dgm:spPr/>
    </dgm:pt>
    <dgm:pt modelId="{45B4B6B1-4917-4B06-8594-4F2A7DAEBB9E}" type="pres">
      <dgm:prSet presAssocID="{192D95CD-9F19-46D3-B85A-52E4E3F21653}" presName="nodeFollowingNodes" presStyleLbl="node1" presStyleIdx="1" presStyleCnt="6" custScaleX="185699" custScaleY="155676" custRadScaleRad="298722" custRadScaleInc="37841">
        <dgm:presLayoutVars>
          <dgm:bulletEnabled val="1"/>
        </dgm:presLayoutVars>
      </dgm:prSet>
      <dgm:spPr/>
    </dgm:pt>
    <dgm:pt modelId="{2020B26C-7E46-40A6-8482-2BB27BE630C5}" type="pres">
      <dgm:prSet presAssocID="{6924DBC6-9AE8-458E-9ED5-A4D7E6E84F63}" presName="nodeFollowingNodes" presStyleLbl="node1" presStyleIdx="2" presStyleCnt="6" custScaleX="201763" custScaleY="155676" custRadScaleRad="232980" custRadScaleInc="-23416">
        <dgm:presLayoutVars>
          <dgm:bulletEnabled val="1"/>
        </dgm:presLayoutVars>
      </dgm:prSet>
      <dgm:spPr/>
    </dgm:pt>
    <dgm:pt modelId="{11FFE869-034B-40F9-A951-E5362971A18B}" type="pres">
      <dgm:prSet presAssocID="{F0E504CE-7AAE-4DC3-BD03-4180B179FE78}" presName="nodeFollowingNodes" presStyleLbl="node1" presStyleIdx="3" presStyleCnt="6" custScaleX="185699" custScaleY="155676" custRadScaleRad="121325" custRadScaleInc="-9797">
        <dgm:presLayoutVars>
          <dgm:bulletEnabled val="1"/>
        </dgm:presLayoutVars>
      </dgm:prSet>
      <dgm:spPr/>
    </dgm:pt>
    <dgm:pt modelId="{9C31D54C-D481-41B6-9242-2401FA2803A9}" type="pres">
      <dgm:prSet presAssocID="{DF889362-C24B-448B-A1AC-CF21806B60C6}" presName="nodeFollowingNodes" presStyleLbl="node1" presStyleIdx="4" presStyleCnt="6" custScaleX="185699" custScaleY="155676" custRadScaleRad="280259" custRadScaleInc="30590">
        <dgm:presLayoutVars>
          <dgm:bulletEnabled val="1"/>
        </dgm:presLayoutVars>
      </dgm:prSet>
      <dgm:spPr/>
    </dgm:pt>
    <dgm:pt modelId="{E56C2C44-71A7-4E33-B570-C5D19EB794E1}" type="pres">
      <dgm:prSet presAssocID="{BA65A510-DD75-4791-AF9B-3122434F4DB5}" presName="nodeFollowingNodes" presStyleLbl="node1" presStyleIdx="5" presStyleCnt="6" custScaleX="185699" custScaleY="155676" custRadScaleRad="277533" custRadScaleInc="-35283">
        <dgm:presLayoutVars>
          <dgm:bulletEnabled val="1"/>
        </dgm:presLayoutVars>
      </dgm:prSet>
      <dgm:spPr/>
    </dgm:pt>
  </dgm:ptLst>
  <dgm:cxnLst>
    <dgm:cxn modelId="{13B2703A-247D-4EAB-A769-0F482B63CF14}" srcId="{0CDE124E-458B-4DC0-9EDC-83663733946F}" destId="{DF889362-C24B-448B-A1AC-CF21806B60C6}" srcOrd="4" destOrd="0" parTransId="{BA8413D7-91B5-4691-85DB-D9344749FC4C}" sibTransId="{9994CA8C-DD33-4C40-8F9C-33815F33AFC2}"/>
    <dgm:cxn modelId="{52339C3A-03C9-4BF4-93B4-79DB2F220677}" srcId="{0CDE124E-458B-4DC0-9EDC-83663733946F}" destId="{5F46E581-7FE4-44E1-A013-0F724E8821A5}" srcOrd="0" destOrd="0" parTransId="{951FD394-2DBE-4308-BADE-83836F7E5845}" sibTransId="{F9C787EC-5E98-4069-AB7F-403B75AC1A7B}"/>
    <dgm:cxn modelId="{814B4062-C389-40C5-95BC-E46FE888D1E1}" srcId="{0CDE124E-458B-4DC0-9EDC-83663733946F}" destId="{BA65A510-DD75-4791-AF9B-3122434F4DB5}" srcOrd="5" destOrd="0" parTransId="{7FFE00AD-9E04-4DE8-BF3B-21F7C93EB53C}" sibTransId="{751C50A6-8293-4364-9E58-C7BF23752563}"/>
    <dgm:cxn modelId="{23F00363-C91B-4641-9C09-B72B3E48A67A}" type="presOf" srcId="{F0E504CE-7AAE-4DC3-BD03-4180B179FE78}" destId="{11FFE869-034B-40F9-A951-E5362971A18B}" srcOrd="0" destOrd="0" presId="urn:microsoft.com/office/officeart/2005/8/layout/cycle3"/>
    <dgm:cxn modelId="{7C53314F-BD95-4BE6-B915-CAE368ED2894}" srcId="{0CDE124E-458B-4DC0-9EDC-83663733946F}" destId="{6924DBC6-9AE8-458E-9ED5-A4D7E6E84F63}" srcOrd="2" destOrd="0" parTransId="{07F9DE1C-5397-4D1D-8944-BB050E36562B}" sibTransId="{F54FAB7E-5781-42A7-BA6E-54001CAB5CEA}"/>
    <dgm:cxn modelId="{01BA1750-5481-496C-9875-489B4D3FB548}" srcId="{0CDE124E-458B-4DC0-9EDC-83663733946F}" destId="{192D95CD-9F19-46D3-B85A-52E4E3F21653}" srcOrd="1" destOrd="0" parTransId="{E4B8D551-919C-4511-B870-95A5031CE8E5}" sibTransId="{FB927A69-D8C0-406F-ACA8-AB8AD176A47A}"/>
    <dgm:cxn modelId="{CFF97457-A888-4C45-B9A6-6914C04D92C2}" type="presOf" srcId="{DF889362-C24B-448B-A1AC-CF21806B60C6}" destId="{9C31D54C-D481-41B6-9242-2401FA2803A9}" srcOrd="0" destOrd="0" presId="urn:microsoft.com/office/officeart/2005/8/layout/cycle3"/>
    <dgm:cxn modelId="{E4A10683-7978-4112-9F1C-679042D36389}" type="presOf" srcId="{5F46E581-7FE4-44E1-A013-0F724E8821A5}" destId="{59B5CCBB-2868-4B5A-BD55-E7839AF9FAE1}" srcOrd="0" destOrd="0" presId="urn:microsoft.com/office/officeart/2005/8/layout/cycle3"/>
    <dgm:cxn modelId="{948EDFB7-5284-43FD-9640-D633C8E4D471}" type="presOf" srcId="{192D95CD-9F19-46D3-B85A-52E4E3F21653}" destId="{45B4B6B1-4917-4B06-8594-4F2A7DAEBB9E}" srcOrd="0" destOrd="0" presId="urn:microsoft.com/office/officeart/2005/8/layout/cycle3"/>
    <dgm:cxn modelId="{E61B38B9-47AF-47DC-B6EA-79F681252B8B}" type="presOf" srcId="{F9C787EC-5E98-4069-AB7F-403B75AC1A7B}" destId="{0D72444C-2D6F-4AD8-96AC-E688B62F3114}" srcOrd="0" destOrd="0" presId="urn:microsoft.com/office/officeart/2005/8/layout/cycle3"/>
    <dgm:cxn modelId="{998CBFCC-978E-4ED2-AE41-63A9272E5CFC}" type="presOf" srcId="{BA65A510-DD75-4791-AF9B-3122434F4DB5}" destId="{E56C2C44-71A7-4E33-B570-C5D19EB794E1}" srcOrd="0" destOrd="0" presId="urn:microsoft.com/office/officeart/2005/8/layout/cycle3"/>
    <dgm:cxn modelId="{F21F11D3-B1C6-4470-AEB8-EB827E466DE4}" type="presOf" srcId="{0CDE124E-458B-4DC0-9EDC-83663733946F}" destId="{8F7B557E-8FD7-467B-BCA1-2346A481BA90}" srcOrd="0" destOrd="0" presId="urn:microsoft.com/office/officeart/2005/8/layout/cycle3"/>
    <dgm:cxn modelId="{EBE39AD7-3CC8-4C6D-8170-E4211567B2F4}" type="presOf" srcId="{6924DBC6-9AE8-458E-9ED5-A4D7E6E84F63}" destId="{2020B26C-7E46-40A6-8482-2BB27BE630C5}" srcOrd="0" destOrd="0" presId="urn:microsoft.com/office/officeart/2005/8/layout/cycle3"/>
    <dgm:cxn modelId="{01437BF6-CACC-4F63-A52C-92C37E26EE2D}" srcId="{0CDE124E-458B-4DC0-9EDC-83663733946F}" destId="{F0E504CE-7AAE-4DC3-BD03-4180B179FE78}" srcOrd="3" destOrd="0" parTransId="{8E8E2CBF-26DD-4544-A5E3-CAED7301C949}" sibTransId="{41DA7826-FDAB-4B38-8D65-FF2A271E71D5}"/>
    <dgm:cxn modelId="{AF7CF6D4-AC16-49F4-9E88-19E120F6B9D1}" type="presParOf" srcId="{8F7B557E-8FD7-467B-BCA1-2346A481BA90}" destId="{A91AEF37-51AA-4DBD-9E6A-FB96E827DCF5}" srcOrd="0" destOrd="0" presId="urn:microsoft.com/office/officeart/2005/8/layout/cycle3"/>
    <dgm:cxn modelId="{96B9C731-380C-448A-9DBC-C02D6253935E}" type="presParOf" srcId="{A91AEF37-51AA-4DBD-9E6A-FB96E827DCF5}" destId="{59B5CCBB-2868-4B5A-BD55-E7839AF9FAE1}" srcOrd="0" destOrd="0" presId="urn:microsoft.com/office/officeart/2005/8/layout/cycle3"/>
    <dgm:cxn modelId="{6AA8BE47-345B-4648-923A-848DB84B5271}" type="presParOf" srcId="{A91AEF37-51AA-4DBD-9E6A-FB96E827DCF5}" destId="{0D72444C-2D6F-4AD8-96AC-E688B62F3114}" srcOrd="1" destOrd="0" presId="urn:microsoft.com/office/officeart/2005/8/layout/cycle3"/>
    <dgm:cxn modelId="{D24878BD-D27B-41AE-BC06-71B2AC0DEDAA}" type="presParOf" srcId="{A91AEF37-51AA-4DBD-9E6A-FB96E827DCF5}" destId="{45B4B6B1-4917-4B06-8594-4F2A7DAEBB9E}" srcOrd="2" destOrd="0" presId="urn:microsoft.com/office/officeart/2005/8/layout/cycle3"/>
    <dgm:cxn modelId="{2A81D74E-6C10-4F13-BC9E-2FD6C5187512}" type="presParOf" srcId="{A91AEF37-51AA-4DBD-9E6A-FB96E827DCF5}" destId="{2020B26C-7E46-40A6-8482-2BB27BE630C5}" srcOrd="3" destOrd="0" presId="urn:microsoft.com/office/officeart/2005/8/layout/cycle3"/>
    <dgm:cxn modelId="{2CEEF5A3-E77D-40E2-A6E9-B847C4BC6481}" type="presParOf" srcId="{A91AEF37-51AA-4DBD-9E6A-FB96E827DCF5}" destId="{11FFE869-034B-40F9-A951-E5362971A18B}" srcOrd="4" destOrd="0" presId="urn:microsoft.com/office/officeart/2005/8/layout/cycle3"/>
    <dgm:cxn modelId="{8EDAFCFE-84B7-4662-A5E6-2D4FDEE2C234}" type="presParOf" srcId="{A91AEF37-51AA-4DBD-9E6A-FB96E827DCF5}" destId="{9C31D54C-D481-41B6-9242-2401FA2803A9}" srcOrd="5" destOrd="0" presId="urn:microsoft.com/office/officeart/2005/8/layout/cycle3"/>
    <dgm:cxn modelId="{7FB29BED-E6CA-44DB-88D5-4C2B43C7F4AF}" type="presParOf" srcId="{A91AEF37-51AA-4DBD-9E6A-FB96E827DCF5}" destId="{E56C2C44-71A7-4E33-B570-C5D19EB794E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A1CF2-DE50-4F08-8909-21E19A9CF493}">
      <dsp:nvSpPr>
        <dsp:cNvPr id="0" name=""/>
        <dsp:cNvSpPr/>
      </dsp:nvSpPr>
      <dsp:spPr>
        <a:xfrm>
          <a:off x="6587" y="3"/>
          <a:ext cx="4018502" cy="7411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Бюджетные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28294" y="21710"/>
        <a:ext cx="3975088" cy="697714"/>
      </dsp:txXfrm>
    </dsp:sp>
    <dsp:sp modelId="{46E6BE33-4DB9-4CEF-B847-02409FDACE8D}">
      <dsp:nvSpPr>
        <dsp:cNvPr id="0" name=""/>
        <dsp:cNvSpPr/>
      </dsp:nvSpPr>
      <dsp:spPr>
        <a:xfrm>
          <a:off x="408438" y="741131"/>
          <a:ext cx="287453" cy="618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843"/>
              </a:lnTo>
              <a:lnTo>
                <a:pt x="287453" y="61884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EC847-91FD-4109-A10C-68FBA65499BD}">
      <dsp:nvSpPr>
        <dsp:cNvPr id="0" name=""/>
        <dsp:cNvSpPr/>
      </dsp:nvSpPr>
      <dsp:spPr>
        <a:xfrm>
          <a:off x="695891" y="899142"/>
          <a:ext cx="3436419" cy="9216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itchFamily="34" charset="0"/>
              <a:cs typeface="Arial" pitchFamily="34" charset="0"/>
            </a:rPr>
            <a:t>Муниципальные</a:t>
          </a:r>
          <a:r>
            <a:rPr lang="en-US" sz="2400" b="0" kern="1200" dirty="0">
              <a:latin typeface="Arial" pitchFamily="34" charset="0"/>
              <a:cs typeface="Arial" pitchFamily="34" charset="0"/>
            </a:rPr>
            <a:t> (</a:t>
          </a:r>
          <a:r>
            <a:rPr lang="ru-RU" sz="2400" b="0" kern="1200" dirty="0">
              <a:latin typeface="Arial" pitchFamily="34" charset="0"/>
              <a:cs typeface="Arial" pitchFamily="34" charset="0"/>
            </a:rPr>
            <a:t>местные) программы</a:t>
          </a:r>
          <a:endParaRPr lang="ru-RU" sz="2400" b="0" kern="1200" dirty="0"/>
        </a:p>
      </dsp:txBody>
      <dsp:txXfrm>
        <a:off x="722886" y="926137"/>
        <a:ext cx="3382429" cy="867674"/>
      </dsp:txXfrm>
    </dsp:sp>
    <dsp:sp modelId="{DD1661F8-2A5E-4F23-A34C-382449CA97C4}">
      <dsp:nvSpPr>
        <dsp:cNvPr id="0" name=""/>
        <dsp:cNvSpPr/>
      </dsp:nvSpPr>
      <dsp:spPr>
        <a:xfrm>
          <a:off x="408438" y="741131"/>
          <a:ext cx="287453" cy="1700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058"/>
              </a:lnTo>
              <a:lnTo>
                <a:pt x="287453" y="170005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6925E-E698-4E4B-8DF4-0792E78E6A3E}">
      <dsp:nvSpPr>
        <dsp:cNvPr id="0" name=""/>
        <dsp:cNvSpPr/>
      </dsp:nvSpPr>
      <dsp:spPr>
        <a:xfrm>
          <a:off x="695891" y="1980357"/>
          <a:ext cx="3436419" cy="9216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itchFamily="34" charset="0"/>
              <a:cs typeface="Arial" pitchFamily="34" charset="0"/>
            </a:rPr>
            <a:t>Региональные программы</a:t>
          </a:r>
          <a:endParaRPr lang="ru-RU" sz="2400" b="0" kern="1200" dirty="0"/>
        </a:p>
      </dsp:txBody>
      <dsp:txXfrm>
        <a:off x="722886" y="2007352"/>
        <a:ext cx="3382429" cy="867674"/>
      </dsp:txXfrm>
    </dsp:sp>
    <dsp:sp modelId="{C45200F3-B055-4A67-9935-75D946BAEED4}">
      <dsp:nvSpPr>
        <dsp:cNvPr id="0" name=""/>
        <dsp:cNvSpPr/>
      </dsp:nvSpPr>
      <dsp:spPr>
        <a:xfrm>
          <a:off x="408438" y="741131"/>
          <a:ext cx="287453" cy="2781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1274"/>
              </a:lnTo>
              <a:lnTo>
                <a:pt x="287453" y="278127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DDCB2-2BDF-4405-AE9E-7504F00A12D8}">
      <dsp:nvSpPr>
        <dsp:cNvPr id="0" name=""/>
        <dsp:cNvSpPr/>
      </dsp:nvSpPr>
      <dsp:spPr>
        <a:xfrm>
          <a:off x="695891" y="3061573"/>
          <a:ext cx="3436419" cy="9216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itchFamily="34" charset="0"/>
              <a:cs typeface="Arial" pitchFamily="34" charset="0"/>
            </a:rPr>
            <a:t>Федеральные программы</a:t>
          </a:r>
          <a:endParaRPr lang="ru-RU" sz="2400" b="0" kern="1200" dirty="0"/>
        </a:p>
      </dsp:txBody>
      <dsp:txXfrm>
        <a:off x="722886" y="3088568"/>
        <a:ext cx="3382429" cy="867674"/>
      </dsp:txXfrm>
    </dsp:sp>
    <dsp:sp modelId="{85F34F67-B1C9-45EC-B5DB-7828E4617906}">
      <dsp:nvSpPr>
        <dsp:cNvPr id="0" name=""/>
        <dsp:cNvSpPr/>
      </dsp:nvSpPr>
      <dsp:spPr>
        <a:xfrm>
          <a:off x="4364329" y="28492"/>
          <a:ext cx="4183304" cy="7411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Внебюджетные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4386036" y="50199"/>
        <a:ext cx="4139890" cy="697714"/>
      </dsp:txXfrm>
    </dsp:sp>
    <dsp:sp modelId="{4DE24FC9-499B-4EB0-B814-80EE8A118E31}">
      <dsp:nvSpPr>
        <dsp:cNvPr id="0" name=""/>
        <dsp:cNvSpPr/>
      </dsp:nvSpPr>
      <dsp:spPr>
        <a:xfrm>
          <a:off x="4782659" y="769621"/>
          <a:ext cx="380303" cy="590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353"/>
              </a:lnTo>
              <a:lnTo>
                <a:pt x="380303" y="59035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87540-0999-4A68-87BB-6BC5DC4752D3}">
      <dsp:nvSpPr>
        <dsp:cNvPr id="0" name=""/>
        <dsp:cNvSpPr/>
      </dsp:nvSpPr>
      <dsp:spPr>
        <a:xfrm>
          <a:off x="5162962" y="899142"/>
          <a:ext cx="3436419" cy="9216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itchFamily="34" charset="0"/>
              <a:cs typeface="Arial" pitchFamily="34" charset="0"/>
            </a:rPr>
            <a:t>Собственные средства гражданских активистов</a:t>
          </a:r>
          <a:endParaRPr lang="ru-RU" sz="2400" b="0" kern="1200" dirty="0"/>
        </a:p>
      </dsp:txBody>
      <dsp:txXfrm>
        <a:off x="5189957" y="926137"/>
        <a:ext cx="3382429" cy="867674"/>
      </dsp:txXfrm>
    </dsp:sp>
    <dsp:sp modelId="{467664BD-021F-481A-A8BC-E9A0A81D0CDD}">
      <dsp:nvSpPr>
        <dsp:cNvPr id="0" name=""/>
        <dsp:cNvSpPr/>
      </dsp:nvSpPr>
      <dsp:spPr>
        <a:xfrm>
          <a:off x="4782659" y="769621"/>
          <a:ext cx="380303" cy="1671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569"/>
              </a:lnTo>
              <a:lnTo>
                <a:pt x="380303" y="167156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5BB90-741A-4853-B340-1AB6CF8DB71A}">
      <dsp:nvSpPr>
        <dsp:cNvPr id="0" name=""/>
        <dsp:cNvSpPr/>
      </dsp:nvSpPr>
      <dsp:spPr>
        <a:xfrm>
          <a:off x="5162962" y="1980357"/>
          <a:ext cx="3436419" cy="9216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itchFamily="34" charset="0"/>
              <a:cs typeface="Arial" pitchFamily="34" charset="0"/>
            </a:rPr>
            <a:t>Спонсорские       средства</a:t>
          </a:r>
          <a:endParaRPr lang="ru-RU" sz="2400" b="0" kern="1200" dirty="0"/>
        </a:p>
      </dsp:txBody>
      <dsp:txXfrm>
        <a:off x="5189957" y="2007352"/>
        <a:ext cx="3382429" cy="867674"/>
      </dsp:txXfrm>
    </dsp:sp>
    <dsp:sp modelId="{B1A74E11-6C3E-4B59-8BF8-C8126A477728}">
      <dsp:nvSpPr>
        <dsp:cNvPr id="0" name=""/>
        <dsp:cNvSpPr/>
      </dsp:nvSpPr>
      <dsp:spPr>
        <a:xfrm>
          <a:off x="4782659" y="769621"/>
          <a:ext cx="380303" cy="2752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784"/>
              </a:lnTo>
              <a:lnTo>
                <a:pt x="380303" y="275278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9451D-A7E5-418B-8410-5E9E519193BF}">
      <dsp:nvSpPr>
        <dsp:cNvPr id="0" name=""/>
        <dsp:cNvSpPr/>
      </dsp:nvSpPr>
      <dsp:spPr>
        <a:xfrm>
          <a:off x="5162962" y="3061573"/>
          <a:ext cx="3436419" cy="9216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latin typeface="Arial" pitchFamily="34" charset="0"/>
              <a:cs typeface="Arial" pitchFamily="34" charset="0"/>
            </a:rPr>
            <a:t>Средства частных фондов и компаний</a:t>
          </a:r>
          <a:endParaRPr lang="ru-RU" sz="2400" b="0" kern="1200" dirty="0"/>
        </a:p>
      </dsp:txBody>
      <dsp:txXfrm>
        <a:off x="5189957" y="3088568"/>
        <a:ext cx="3382429" cy="867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2444C-2D6F-4AD8-96AC-E688B62F3114}">
      <dsp:nvSpPr>
        <dsp:cNvPr id="0" name=""/>
        <dsp:cNvSpPr/>
      </dsp:nvSpPr>
      <dsp:spPr>
        <a:xfrm>
          <a:off x="348232" y="170543"/>
          <a:ext cx="8337129" cy="3438927"/>
        </a:xfrm>
        <a:prstGeom prst="circularArrow">
          <a:avLst>
            <a:gd name="adj1" fmla="val 5274"/>
            <a:gd name="adj2" fmla="val 312630"/>
            <a:gd name="adj3" fmla="val 12455732"/>
            <a:gd name="adj4" fmla="val 1826541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5CCBB-2868-4B5A-BD55-E7839AF9FAE1}">
      <dsp:nvSpPr>
        <dsp:cNvPr id="0" name=""/>
        <dsp:cNvSpPr/>
      </dsp:nvSpPr>
      <dsp:spPr>
        <a:xfrm>
          <a:off x="3193380" y="-2528"/>
          <a:ext cx="2439534" cy="102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Информирова-ние</a:t>
          </a:r>
          <a:endParaRPr lang="ru-RU" sz="1200" b="1" kern="1200" dirty="0">
            <a:solidFill>
              <a:schemeClr val="bg1"/>
            </a:solidFill>
          </a:endParaRPr>
        </a:p>
      </dsp:txBody>
      <dsp:txXfrm>
        <a:off x="3243297" y="47389"/>
        <a:ext cx="2339700" cy="922726"/>
      </dsp:txXfrm>
    </dsp:sp>
    <dsp:sp modelId="{45B4B6B1-4917-4B06-8594-4F2A7DAEBB9E}">
      <dsp:nvSpPr>
        <dsp:cNvPr id="0" name=""/>
        <dsp:cNvSpPr/>
      </dsp:nvSpPr>
      <dsp:spPr>
        <a:xfrm>
          <a:off x="6309945" y="452391"/>
          <a:ext cx="2439534" cy="102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Организацион-ная поддержка</a:t>
          </a:r>
        </a:p>
      </dsp:txBody>
      <dsp:txXfrm>
        <a:off x="6359862" y="502308"/>
        <a:ext cx="2339700" cy="922726"/>
      </dsp:txXfrm>
    </dsp:sp>
    <dsp:sp modelId="{2020B26C-7E46-40A6-8482-2BB27BE630C5}">
      <dsp:nvSpPr>
        <dsp:cNvPr id="0" name=""/>
        <dsp:cNvSpPr/>
      </dsp:nvSpPr>
      <dsp:spPr>
        <a:xfrm>
          <a:off x="6088670" y="2216744"/>
          <a:ext cx="2650567" cy="102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Привлечение финансирования</a:t>
          </a:r>
        </a:p>
      </dsp:txBody>
      <dsp:txXfrm>
        <a:off x="6138587" y="2266661"/>
        <a:ext cx="2550733" cy="922726"/>
      </dsp:txXfrm>
    </dsp:sp>
    <dsp:sp modelId="{11FFE869-034B-40F9-A951-E5362971A18B}">
      <dsp:nvSpPr>
        <dsp:cNvPr id="0" name=""/>
        <dsp:cNvSpPr/>
      </dsp:nvSpPr>
      <dsp:spPr>
        <a:xfrm>
          <a:off x="3250866" y="2609739"/>
          <a:ext cx="2439534" cy="102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Реализация проектов</a:t>
          </a:r>
        </a:p>
      </dsp:txBody>
      <dsp:txXfrm>
        <a:off x="3300783" y="2659656"/>
        <a:ext cx="2339700" cy="922726"/>
      </dsp:txXfrm>
    </dsp:sp>
    <dsp:sp modelId="{9C31D54C-D481-41B6-9242-2401FA2803A9}">
      <dsp:nvSpPr>
        <dsp:cNvPr id="0" name=""/>
        <dsp:cNvSpPr/>
      </dsp:nvSpPr>
      <dsp:spPr>
        <a:xfrm>
          <a:off x="0" y="2178262"/>
          <a:ext cx="2439534" cy="102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Бухгалтерское обслуживание</a:t>
          </a:r>
        </a:p>
      </dsp:txBody>
      <dsp:txXfrm>
        <a:off x="49917" y="2228179"/>
        <a:ext cx="2339700" cy="922726"/>
      </dsp:txXfrm>
    </dsp:sp>
    <dsp:sp modelId="{E56C2C44-71A7-4E33-B570-C5D19EB794E1}">
      <dsp:nvSpPr>
        <dsp:cNvPr id="0" name=""/>
        <dsp:cNvSpPr/>
      </dsp:nvSpPr>
      <dsp:spPr>
        <a:xfrm>
          <a:off x="0" y="419253"/>
          <a:ext cx="2439534" cy="1022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Популяризация</a:t>
          </a:r>
          <a:endParaRPr lang="ru-RU" sz="900" b="1" kern="1200" dirty="0">
            <a:solidFill>
              <a:schemeClr val="bg1"/>
            </a:solidFill>
          </a:endParaRPr>
        </a:p>
      </dsp:txBody>
      <dsp:txXfrm>
        <a:off x="49917" y="469170"/>
        <a:ext cx="2339700" cy="92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AF30C-3FCD-4C93-8FF7-86F53456E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EF3859-F5DB-465E-AA42-F67CE8F0C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B6CEF0-4583-43C1-B137-46D768EF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C2B5-007E-4091-98FB-E1878D315C07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DBEAFB-C2AA-4E1B-AC43-E0F49F37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8AEAA1-E5B0-4864-89DB-E47EBAD09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289A-BA91-4652-A135-C8A76DCB1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94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BDDF6-0402-4DCB-9310-8A41DD52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B10CBD-A0DB-4F6D-BA0A-3E58F94A0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AC981F-F84C-45B5-9BB0-C1954C454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C2B5-007E-4091-98FB-E1878D315C07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5DC87-1BDF-4322-9984-A11D39D6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8314FE-3C19-40CF-B462-1FC3AD4D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289A-BA91-4652-A135-C8A76DCB1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10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7F3531-F8E3-4AA3-B5CB-A88DCDB8A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BA91DB-2D8F-44DE-B82D-37AA616DD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FCF3A-E020-4026-93C8-8B9339C6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C2B5-007E-4091-98FB-E1878D315C07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702A3-9A7E-48D4-BDCB-6EA60895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065ECF-32F4-4AC4-ADA8-E9188B7E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289A-BA91-4652-A135-C8A76DCB1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0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9C559-9A22-4A15-A21C-D5BA4AC5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959E89-30E7-4233-8AFF-ABA4CCCD9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F32604-12CD-4F4B-8596-DAE677E1B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C2B5-007E-4091-98FB-E1878D315C07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E1D428-3AB3-4120-ABEB-A1A7DDB3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C2751C-FCC2-411A-B7F8-22440422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289A-BA91-4652-A135-C8A76DCB1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8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E89E1-F863-4178-8771-C63D4C93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B7D15B-31DE-480E-80E5-3E0A3AB2F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CB6785-B026-439E-BB5D-9C29F5CA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C2B5-007E-4091-98FB-E1878D315C07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DE3771-58C1-4C93-BBB4-2563AE88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CD9D57-4752-4D22-B996-9C3A573F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289A-BA91-4652-A135-C8A76DCB1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08D04-0F0C-4898-94C2-332B8F0F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8E8D1-6100-4677-A940-9422B4AB7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72156C-2F12-43CB-BA9D-7A615D7B6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D955CA-5379-4DAE-A081-7CFF6B72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C2B5-007E-4091-98FB-E1878D315C07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87DDA2-1A79-46FB-B498-C3E2E1A9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9C8CD2-316D-45E3-8D93-0F2780F5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289A-BA91-4652-A135-C8A76DCB1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1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A4944-C9A4-410E-B642-23F10B7BF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18C5A5-E78D-4767-B420-565CEEC8C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4E53F6-8364-43FE-AD79-D790BE3F0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FAC124-3C14-4A1A-B492-1CE8D0752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856841-F67C-4082-8BF4-36C639EEA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B187DF-038D-40DC-BA13-A8F8C0D5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C2B5-007E-4091-98FB-E1878D315C07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9DCC0F-F6B5-47DA-8F14-EE8790811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B9EC3A-9F9E-4EC5-B733-62B4D14F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289A-BA91-4652-A135-C8A76DCB1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04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25CE8-4FB4-4863-9B11-52440171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DE3975-221D-4592-8DBF-7703DF377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C2B5-007E-4091-98FB-E1878D315C07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897CCE-B406-48E0-B96D-0F599C45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DD66F4-8283-44CD-A91C-04A6140F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289A-BA91-4652-A135-C8A76DCB1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1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86C570-D9FB-478A-A047-554051B9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C2B5-007E-4091-98FB-E1878D315C07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A02E44-8EE5-4534-94ED-4B6E6AAC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1A321D-42E8-4B98-BD28-408A5FF8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289A-BA91-4652-A135-C8A76DCB1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7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C8E3E-998B-4F76-8780-E52F5494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0E006B-1F47-4207-8F40-310BC7FB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193CEB-314B-4DC7-994D-4D466FBF3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BCEFF7-B26A-4A6C-A0E4-98C9F3EBB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C2B5-007E-4091-98FB-E1878D315C07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170B2A-2C1D-40CC-92AB-05EC0D00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B007EC-D596-4996-B486-C6CE4EE8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289A-BA91-4652-A135-C8A76DCB1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6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8F5D9-58C4-4753-879D-7A4549EC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C56F5-D10D-4DBB-A214-4FA7BE236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DF4DF0-BF5B-4481-AF41-950E92D61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0C9FAB-F667-4C35-8F21-55E19D7DC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C2B5-007E-4091-98FB-E1878D315C07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FDF5F5-2E1C-4A44-9D4B-397BA0EB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29DEE6-22F2-487F-A0E0-3441885C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289A-BA91-4652-A135-C8A76DCB1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90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F8B46-1278-49A6-B3E5-2561D3BA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2C345-7C32-48E5-9E5F-8EF850962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D26ED8-D0A6-4ACE-A5F5-A60B14955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C2B5-007E-4091-98FB-E1878D315C07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F69F41-5F42-4360-8BC7-73CD1D3E3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69AFA0-1D45-4748-BDAA-C15433B6B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F289A-BA91-4652-A135-C8A76DCB16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42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png"/><Relationship Id="rId4" Type="http://schemas.openxmlformats.org/officeDocument/2006/relationships/diagramData" Target="../diagrams/data2.xml"/><Relationship Id="rId9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.png"/><Relationship Id="rId4" Type="http://schemas.openxmlformats.org/officeDocument/2006/relationships/image" Target="../media/image28.jpeg"/><Relationship Id="rId9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atosrk.ru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atosrk.ru/request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9003" y="2859591"/>
            <a:ext cx="9973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Территориальное общественное самоуправление (ТОС)в Республике </a:t>
            </a:r>
            <a:r>
              <a:rPr lang="ru-RU" sz="36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Коми</a:t>
            </a:r>
            <a:r>
              <a:rPr lang="ru-RU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История развития</a:t>
            </a:r>
            <a:r>
              <a:rPr lang="en-US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5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pic>
        <p:nvPicPr>
          <p:cNvPr id="13" name="Picture 3" descr="C:\Users\sdv008\Desktop\Моя папка\Логотипы\Лого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4" y="4960419"/>
            <a:ext cx="4088850" cy="1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00211" y="5358064"/>
            <a:ext cx="4179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Развиваем территории – развиваем Коми</a:t>
            </a:r>
          </a:p>
        </p:txBody>
      </p:sp>
      <p:pic>
        <p:nvPicPr>
          <p:cNvPr id="1026" name="Picture 2" descr="http://www.s.go8212.ru/section/newsIconCis2/upload/images/news/icon/_146616196910.jpg">
            <a:extLst>
              <a:ext uri="{FF2B5EF4-FFF2-40B4-BE49-F238E27FC236}">
                <a16:creationId xmlns:a16="http://schemas.microsoft.com/office/drawing/2014/main" id="{94F1E98B-5C0E-4D70-A65E-55ABBD29B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27" y="190359"/>
            <a:ext cx="3508271" cy="23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h4.ggpht.com/XGcW5ZgCMTIsmVGYpnQkmOfpTkt8_JJ28QfkQUniYJ2rgpN8LwKhsxv_cpjihqXWQQ8=w340">
            <a:extLst>
              <a:ext uri="{FF2B5EF4-FFF2-40B4-BE49-F238E27FC236}">
                <a16:creationId xmlns:a16="http://schemas.microsoft.com/office/drawing/2014/main" id="{FFC5253A-27E2-43F8-86B1-68BB3CA78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47" y="190359"/>
            <a:ext cx="2456588" cy="24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2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DBECFD-0B1E-43CF-82F7-A39112FD909A}"/>
              </a:ext>
            </a:extLst>
          </p:cNvPr>
          <p:cNvSpPr txBox="1"/>
          <p:nvPr/>
        </p:nvSpPr>
        <p:spPr>
          <a:xfrm>
            <a:off x="1524000" y="4939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www.atosrk.ru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D0DA9-96F1-4BC3-9293-C06DC29A3ED4}"/>
              </a:ext>
            </a:extLst>
          </p:cNvPr>
          <p:cNvSpPr txBox="1"/>
          <p:nvPr/>
        </p:nvSpPr>
        <p:spPr>
          <a:xfrm>
            <a:off x="0" y="19787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www.atosrk.ru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B57CE-E752-4DF7-AD95-C4388CBA42FD}"/>
              </a:ext>
            </a:extLst>
          </p:cNvPr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EF548-E5A3-4F5D-A761-BC83BDD8F497}"/>
              </a:ext>
            </a:extLst>
          </p:cNvPr>
          <p:cNvSpPr txBox="1"/>
          <p:nvPr/>
        </p:nvSpPr>
        <p:spPr>
          <a:xfrm>
            <a:off x="7395412" y="59377"/>
            <a:ext cx="3914272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  АТОС РК</a:t>
            </a:r>
          </a:p>
        </p:txBody>
      </p:sp>
      <p:pic>
        <p:nvPicPr>
          <p:cNvPr id="26" name="Picture 2" descr="C:\Users\sdv008\Desktop\Моя папка\Логотипы\АТОС (кружок).jpg">
            <a:extLst>
              <a:ext uri="{FF2B5EF4-FFF2-40B4-BE49-F238E27FC236}">
                <a16:creationId xmlns:a16="http://schemas.microsoft.com/office/drawing/2014/main" id="{C26CA19C-F3F3-4C88-8D73-FE77A85F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36" y="115784"/>
            <a:ext cx="1023464" cy="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артинки по запросу человечки документ для презентации">
            <a:extLst>
              <a:ext uri="{FF2B5EF4-FFF2-40B4-BE49-F238E27FC236}">
                <a16:creationId xmlns:a16="http://schemas.microsoft.com/office/drawing/2014/main" id="{628FD2DA-D4BA-4CD1-8BEA-567D9CBB3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23" y="964693"/>
            <a:ext cx="2334305" cy="181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Картинки по запросу человечки документы для презентации">
            <a:extLst>
              <a:ext uri="{FF2B5EF4-FFF2-40B4-BE49-F238E27FC236}">
                <a16:creationId xmlns:a16="http://schemas.microsoft.com/office/drawing/2014/main" id="{9B9CAD30-4151-4F9B-91AB-E36F5157D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364" y="3223002"/>
            <a:ext cx="3285200" cy="28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FB8FD675-8274-4C8E-90F0-C6CFCC7BD758}"/>
              </a:ext>
            </a:extLst>
          </p:cNvPr>
          <p:cNvSpPr/>
          <p:nvPr/>
        </p:nvSpPr>
        <p:spPr>
          <a:xfrm>
            <a:off x="0" y="2417921"/>
            <a:ext cx="8754364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по решению: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взаимодействие с ОИВ и МСУ по созданию типовых документов для ТОС (протоколы, уставы, отчеты) и их распространение. Возможно создание конструктора по созданию документов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222DB51-C3BD-4993-925A-614DBD6C85B8}"/>
              </a:ext>
            </a:extLst>
          </p:cNvPr>
          <p:cNvSpPr/>
          <p:nvPr/>
        </p:nvSpPr>
        <p:spPr>
          <a:xfrm>
            <a:off x="0" y="918198"/>
            <a:ext cx="8754364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ПОЯСНЕНИЕ С ПРИМЕРОМ</a:t>
            </a:r>
            <a:endParaRPr lang="ru-RU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107AB664-AA2E-4D8F-85E6-6700450F81C5}"/>
              </a:ext>
            </a:extLst>
          </p:cNvPr>
          <p:cNvSpPr/>
          <p:nvPr/>
        </p:nvSpPr>
        <p:spPr>
          <a:xfrm>
            <a:off x="0" y="1467525"/>
            <a:ext cx="8754364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Проблема.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Зачастую, в силу объективных причин, общественники не имеют достаточную компетенцию для составления юридически грамотных документов.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62CEB32-75F1-41DF-B07D-63A18126305C}"/>
              </a:ext>
            </a:extLst>
          </p:cNvPr>
          <p:cNvSpPr/>
          <p:nvPr/>
        </p:nvSpPr>
        <p:spPr>
          <a:xfrm>
            <a:off x="0" y="3670442"/>
            <a:ext cx="875436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более смело проявляют и реализуют свои гражданские инициативы, не боятся юридических ошибок и возможных штрафных санкций, потери времени или иных проблем.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CEDB4D6-EF6B-4609-9E88-C69724F1A255}"/>
              </a:ext>
            </a:extLst>
          </p:cNvPr>
          <p:cNvSpPr/>
          <p:nvPr/>
        </p:nvSpPr>
        <p:spPr>
          <a:xfrm>
            <a:off x="0" y="4728083"/>
            <a:ext cx="8754364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в Республике </a:t>
            </a:r>
            <a:r>
              <a:rPr lang="ru-RU" sz="2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</a:t>
            </a:r>
            <a:r>
              <a:rPr 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На сайте АТОС РК создан конструктор по созданию ТОС в статусе юридического лица. (включает в себя 5 типовых документов) 2. Минюст сообщает в АТОС РК об изменениях в законодательстве, касающихся ТОС и готовят типовые документы для распространения.  </a:t>
            </a:r>
          </a:p>
        </p:txBody>
      </p:sp>
    </p:spTree>
    <p:extLst>
      <p:ext uri="{BB962C8B-B14F-4D97-AF65-F5344CB8AC3E}">
        <p14:creationId xmlns:p14="http://schemas.microsoft.com/office/powerpoint/2010/main" val="1204319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DBECFD-0B1E-43CF-82F7-A39112FD909A}"/>
              </a:ext>
            </a:extLst>
          </p:cNvPr>
          <p:cNvSpPr txBox="1"/>
          <p:nvPr/>
        </p:nvSpPr>
        <p:spPr>
          <a:xfrm>
            <a:off x="1524000" y="4939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www.atosrk.ru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D0DA9-96F1-4BC3-9293-C06DC29A3ED4}"/>
              </a:ext>
            </a:extLst>
          </p:cNvPr>
          <p:cNvSpPr txBox="1"/>
          <p:nvPr/>
        </p:nvSpPr>
        <p:spPr>
          <a:xfrm>
            <a:off x="0" y="19787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www.atosrk.ru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B57CE-E752-4DF7-AD95-C4388CBA42FD}"/>
              </a:ext>
            </a:extLst>
          </p:cNvPr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EF548-E5A3-4F5D-A761-BC83BDD8F497}"/>
              </a:ext>
            </a:extLst>
          </p:cNvPr>
          <p:cNvSpPr txBox="1"/>
          <p:nvPr/>
        </p:nvSpPr>
        <p:spPr>
          <a:xfrm>
            <a:off x="7395412" y="59377"/>
            <a:ext cx="3914272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  АТОС РК</a:t>
            </a:r>
          </a:p>
        </p:txBody>
      </p:sp>
      <p:pic>
        <p:nvPicPr>
          <p:cNvPr id="26" name="Picture 2" descr="C:\Users\sdv008\Desktop\Моя папка\Логотипы\АТОС (кружок).jpg">
            <a:extLst>
              <a:ext uri="{FF2B5EF4-FFF2-40B4-BE49-F238E27FC236}">
                <a16:creationId xmlns:a16="http://schemas.microsoft.com/office/drawing/2014/main" id="{C26CA19C-F3F3-4C88-8D73-FE77A85F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36" y="115784"/>
            <a:ext cx="1023464" cy="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9A83223-58F5-4490-8BEC-8E6AEFB78C82}"/>
              </a:ext>
            </a:extLst>
          </p:cNvPr>
          <p:cNvSpPr/>
          <p:nvPr/>
        </p:nvSpPr>
        <p:spPr>
          <a:xfrm>
            <a:off x="91666" y="786553"/>
            <a:ext cx="11682991" cy="95410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Содействие в привлечении финансовых ресурсов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из различных источников</a:t>
            </a:r>
            <a:endParaRPr lang="ru-RU" sz="2800" b="1" dirty="0"/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4D064AC1-4192-4EFC-A8E1-2720CB6FF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685765"/>
              </p:ext>
            </p:extLst>
          </p:nvPr>
        </p:nvGraphicFramePr>
        <p:xfrm>
          <a:off x="1886890" y="2447480"/>
          <a:ext cx="864399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7BF0DBF-7DCC-4F60-B2AD-8D27CD2BFC1A}"/>
              </a:ext>
            </a:extLst>
          </p:cNvPr>
          <p:cNvSpPr/>
          <p:nvPr/>
        </p:nvSpPr>
        <p:spPr>
          <a:xfrm>
            <a:off x="1886890" y="1720556"/>
            <a:ext cx="8643998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источников финансирования ТОС</a:t>
            </a:r>
          </a:p>
        </p:txBody>
      </p:sp>
      <p:pic>
        <p:nvPicPr>
          <p:cNvPr id="19" name="Picture 2" descr="http://www.s.go8212.ru/section/newsIconCis2/upload/images/news/icon/_146616196910.jpg">
            <a:extLst>
              <a:ext uri="{FF2B5EF4-FFF2-40B4-BE49-F238E27FC236}">
                <a16:creationId xmlns:a16="http://schemas.microsoft.com/office/drawing/2014/main" id="{D82479BB-A237-4776-9655-CA948915A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" y="5323380"/>
            <a:ext cx="1532418" cy="10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lh4.ggpht.com/XGcW5ZgCMTIsmVGYpnQkmOfpTkt8_JJ28QfkQUniYJ2rgpN8LwKhsxv_cpjihqXWQQ8=w340">
            <a:extLst>
              <a:ext uri="{FF2B5EF4-FFF2-40B4-BE49-F238E27FC236}">
                <a16:creationId xmlns:a16="http://schemas.microsoft.com/office/drawing/2014/main" id="{F11CEFA8-3C72-4A60-AA20-76B642E96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1" y="5493931"/>
            <a:ext cx="680509" cy="6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57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DBECFD-0B1E-43CF-82F7-A39112FD909A}"/>
              </a:ext>
            </a:extLst>
          </p:cNvPr>
          <p:cNvSpPr txBox="1"/>
          <p:nvPr/>
        </p:nvSpPr>
        <p:spPr>
          <a:xfrm>
            <a:off x="1524000" y="4939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www.atosrk.ru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D0DA9-96F1-4BC3-9293-C06DC29A3ED4}"/>
              </a:ext>
            </a:extLst>
          </p:cNvPr>
          <p:cNvSpPr txBox="1"/>
          <p:nvPr/>
        </p:nvSpPr>
        <p:spPr>
          <a:xfrm>
            <a:off x="0" y="19787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www.atosrk.ru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B57CE-E752-4DF7-AD95-C4388CBA42FD}"/>
              </a:ext>
            </a:extLst>
          </p:cNvPr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EF548-E5A3-4F5D-A761-BC83BDD8F497}"/>
              </a:ext>
            </a:extLst>
          </p:cNvPr>
          <p:cNvSpPr txBox="1"/>
          <p:nvPr/>
        </p:nvSpPr>
        <p:spPr>
          <a:xfrm>
            <a:off x="7395412" y="59377"/>
            <a:ext cx="3914272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  АТОС РК</a:t>
            </a:r>
          </a:p>
        </p:txBody>
      </p:sp>
      <p:pic>
        <p:nvPicPr>
          <p:cNvPr id="26" name="Picture 2" descr="C:\Users\sdv008\Desktop\Моя папка\Логотипы\АТОС (кружок).jpg">
            <a:extLst>
              <a:ext uri="{FF2B5EF4-FFF2-40B4-BE49-F238E27FC236}">
                <a16:creationId xmlns:a16="http://schemas.microsoft.com/office/drawing/2014/main" id="{C26CA19C-F3F3-4C88-8D73-FE77A85F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36" y="115784"/>
            <a:ext cx="1023464" cy="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B684AF-1707-4D24-986A-EA311C1D68D0}"/>
              </a:ext>
            </a:extLst>
          </p:cNvPr>
          <p:cNvSpPr/>
          <p:nvPr/>
        </p:nvSpPr>
        <p:spPr>
          <a:xfrm>
            <a:off x="476602" y="1803232"/>
            <a:ext cx="11314439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1. Взаимодействие с органами исполнительной власти и местного самоуправления по расширению перечня источников финансирования деятельности ТОС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03C734-1847-44AC-9816-12EA4170459B}"/>
              </a:ext>
            </a:extLst>
          </p:cNvPr>
          <p:cNvSpPr/>
          <p:nvPr/>
        </p:nvSpPr>
        <p:spPr>
          <a:xfrm>
            <a:off x="484226" y="972235"/>
            <a:ext cx="11304500" cy="83099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Способы содействия АТОС в привлечении финансировании ТОС из различных источников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20B257-E7B1-4EB4-B7E0-B04DC4B72B9B}"/>
              </a:ext>
            </a:extLst>
          </p:cNvPr>
          <p:cNvSpPr/>
          <p:nvPr/>
        </p:nvSpPr>
        <p:spPr>
          <a:xfrm>
            <a:off x="484225" y="2967718"/>
            <a:ext cx="1130450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2. Поиск конкурсов и программ, в рамках которых может осуществляться финансовая поддержка ТОС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A1E6C6-997E-4C09-8DA0-0F9F0F43C112}"/>
              </a:ext>
            </a:extLst>
          </p:cNvPr>
          <p:cNvSpPr/>
          <p:nvPr/>
        </p:nvSpPr>
        <p:spPr>
          <a:xfrm>
            <a:off x="484225" y="3798715"/>
            <a:ext cx="1130450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3. Помощь в подготовке проекта (в том числе удовлетворяющей требованиям конкурсной заявки в целях получения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грантовой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поддержки (субсидии)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82E5DE-E3DA-47C7-98BC-7DFA67CDACCD}"/>
              </a:ext>
            </a:extLst>
          </p:cNvPr>
          <p:cNvSpPr/>
          <p:nvPr/>
        </p:nvSpPr>
        <p:spPr>
          <a:xfrm>
            <a:off x="467386" y="4821758"/>
            <a:ext cx="8649198" cy="1569660"/>
          </a:xfrm>
          <a:prstGeom prst="rect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при содействии АТОС РК в Республике Коми реализуется государственная подпрограмма «</a:t>
            </a:r>
            <a:r>
              <a:rPr lang="ru-RU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Грантовая</a:t>
            </a:r>
            <a:r>
              <a:rPr lang="ru-RU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поддержка инициатив граждан, проживающих в сельской местности».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://creditniy-dvor.ru/wp-content/uploads/2014/04/kredit-bez-spravok-o-dohodah-i-trudoustroystve.jpg">
            <a:extLst>
              <a:ext uri="{FF2B5EF4-FFF2-40B4-BE49-F238E27FC236}">
                <a16:creationId xmlns:a16="http://schemas.microsoft.com/office/drawing/2014/main" id="{FF9DD097-9FA8-44E7-874E-D0C4A1232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584" y="4893295"/>
            <a:ext cx="2607945" cy="13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81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DBECFD-0B1E-43CF-82F7-A39112FD909A}"/>
              </a:ext>
            </a:extLst>
          </p:cNvPr>
          <p:cNvSpPr txBox="1"/>
          <p:nvPr/>
        </p:nvSpPr>
        <p:spPr>
          <a:xfrm>
            <a:off x="1524000" y="4939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www.atosrk.ru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D0DA9-96F1-4BC3-9293-C06DC29A3ED4}"/>
              </a:ext>
            </a:extLst>
          </p:cNvPr>
          <p:cNvSpPr txBox="1"/>
          <p:nvPr/>
        </p:nvSpPr>
        <p:spPr>
          <a:xfrm>
            <a:off x="0" y="19787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www.atosrk.ru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B57CE-E752-4DF7-AD95-C4388CBA42FD}"/>
              </a:ext>
            </a:extLst>
          </p:cNvPr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EF548-E5A3-4F5D-A761-BC83BDD8F497}"/>
              </a:ext>
            </a:extLst>
          </p:cNvPr>
          <p:cNvSpPr txBox="1"/>
          <p:nvPr/>
        </p:nvSpPr>
        <p:spPr>
          <a:xfrm>
            <a:off x="7395412" y="59377"/>
            <a:ext cx="3914272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  АТОС РК</a:t>
            </a:r>
          </a:p>
        </p:txBody>
      </p:sp>
      <p:pic>
        <p:nvPicPr>
          <p:cNvPr id="26" name="Picture 2" descr="C:\Users\sdv008\Desktop\Моя папка\Логотипы\АТОС (кружок).jpg">
            <a:extLst>
              <a:ext uri="{FF2B5EF4-FFF2-40B4-BE49-F238E27FC236}">
                <a16:creationId xmlns:a16="http://schemas.microsoft.com/office/drawing/2014/main" id="{C26CA19C-F3F3-4C88-8D73-FE77A85F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36" y="115784"/>
            <a:ext cx="1023464" cy="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001B8EC-A779-4016-B9B8-207FB6AB7C2A}"/>
              </a:ext>
            </a:extLst>
          </p:cNvPr>
          <p:cNvSpPr/>
          <p:nvPr/>
        </p:nvSpPr>
        <p:spPr>
          <a:xfrm>
            <a:off x="251519" y="1798731"/>
            <a:ext cx="11585821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1. Подготовка типовых договоров для ТОС с поставщиками в целях исключения юридических коллизий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FCFBFBB-EF83-4A2A-BE09-C7F3A0872F20}"/>
              </a:ext>
            </a:extLst>
          </p:cNvPr>
          <p:cNvSpPr/>
          <p:nvPr/>
        </p:nvSpPr>
        <p:spPr>
          <a:xfrm>
            <a:off x="250001" y="1337066"/>
            <a:ext cx="11587851" cy="46166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Виды содействия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8F9657-AE58-4E11-9922-1C72ECDA0FCC}"/>
              </a:ext>
            </a:extLst>
          </p:cNvPr>
          <p:cNvSpPr/>
          <p:nvPr/>
        </p:nvSpPr>
        <p:spPr>
          <a:xfrm>
            <a:off x="250001" y="2622221"/>
            <a:ext cx="11580928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2. При необходимости поиск эффективных подрядчиков и поставщиков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24D852C-81B0-4948-8BE5-0B8ACAD1C594}"/>
              </a:ext>
            </a:extLst>
          </p:cNvPr>
          <p:cNvSpPr/>
          <p:nvPr/>
        </p:nvSpPr>
        <p:spPr>
          <a:xfrm>
            <a:off x="0" y="750188"/>
            <a:ext cx="12220562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Содействие в реализации проектов</a:t>
            </a:r>
            <a:endParaRPr lang="ru-RU" sz="2400" b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193A4ED-0B6B-47E3-A4B8-86D7F0A55751}"/>
              </a:ext>
            </a:extLst>
          </p:cNvPr>
          <p:cNvSpPr/>
          <p:nvPr/>
        </p:nvSpPr>
        <p:spPr>
          <a:xfrm>
            <a:off x="250001" y="3288698"/>
            <a:ext cx="11580928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Практика – для поставки в Республику Коми детских и спортивных уличных площадок и тренажерных комплексов АТОС РК взаимодействует с заводами по производству данного оборудования –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ROMANA – http://mafprom.ru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https://pp.vk.me/c631528/v631528634/3b060/P3hiAIvLmeA.jpg">
            <a:extLst>
              <a:ext uri="{FF2B5EF4-FFF2-40B4-BE49-F238E27FC236}">
                <a16:creationId xmlns:a16="http://schemas.microsoft.com/office/drawing/2014/main" id="{323447CE-6718-43AB-8331-FDC894DDE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79" y="4609617"/>
            <a:ext cx="3140659" cy="176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pp.vk.me/c631528/v631528634/3b08d/NSF6ffL7zHE.jpg">
            <a:extLst>
              <a:ext uri="{FF2B5EF4-FFF2-40B4-BE49-F238E27FC236}">
                <a16:creationId xmlns:a16="http://schemas.microsoft.com/office/drawing/2014/main" id="{9B33AA33-4E82-434A-95C8-343870864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79" y="4609617"/>
            <a:ext cx="3141572" cy="176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pp.vk.me/c631528/v631528634/3b069/Tyv885PCrT4.jpg">
            <a:extLst>
              <a:ext uri="{FF2B5EF4-FFF2-40B4-BE49-F238E27FC236}">
                <a16:creationId xmlns:a16="http://schemas.microsoft.com/office/drawing/2014/main" id="{345B27C6-E970-41A1-9023-A1B9F3FC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441" y="4609617"/>
            <a:ext cx="3038243" cy="170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25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DBECFD-0B1E-43CF-82F7-A39112FD909A}"/>
              </a:ext>
            </a:extLst>
          </p:cNvPr>
          <p:cNvSpPr txBox="1"/>
          <p:nvPr/>
        </p:nvSpPr>
        <p:spPr>
          <a:xfrm>
            <a:off x="1524000" y="4939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www.atosrk.ru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D0DA9-96F1-4BC3-9293-C06DC29A3ED4}"/>
              </a:ext>
            </a:extLst>
          </p:cNvPr>
          <p:cNvSpPr txBox="1"/>
          <p:nvPr/>
        </p:nvSpPr>
        <p:spPr>
          <a:xfrm>
            <a:off x="0" y="19787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www.atosrk.ru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B57CE-E752-4DF7-AD95-C4388CBA42FD}"/>
              </a:ext>
            </a:extLst>
          </p:cNvPr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EF548-E5A3-4F5D-A761-BC83BDD8F497}"/>
              </a:ext>
            </a:extLst>
          </p:cNvPr>
          <p:cNvSpPr txBox="1"/>
          <p:nvPr/>
        </p:nvSpPr>
        <p:spPr>
          <a:xfrm>
            <a:off x="7395412" y="59377"/>
            <a:ext cx="3914272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  АТОС РК</a:t>
            </a:r>
          </a:p>
        </p:txBody>
      </p:sp>
      <p:pic>
        <p:nvPicPr>
          <p:cNvPr id="26" name="Picture 2" descr="C:\Users\sdv008\Desktop\Моя папка\Логотипы\АТОС (кружок).jpg">
            <a:extLst>
              <a:ext uri="{FF2B5EF4-FFF2-40B4-BE49-F238E27FC236}">
                <a16:creationId xmlns:a16="http://schemas.microsoft.com/office/drawing/2014/main" id="{C26CA19C-F3F3-4C88-8D73-FE77A85F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36" y="115784"/>
            <a:ext cx="1023464" cy="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CCD7EB-138D-4E14-A6FB-838811728726}"/>
              </a:ext>
            </a:extLst>
          </p:cNvPr>
          <p:cNvSpPr/>
          <p:nvPr/>
        </p:nvSpPr>
        <p:spPr>
          <a:xfrm>
            <a:off x="1342713" y="828810"/>
            <a:ext cx="914399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Бухгалтерское обслуживание ТОС</a:t>
            </a:r>
            <a:endParaRPr lang="ru-RU" sz="2800" b="1" dirty="0"/>
          </a:p>
        </p:txBody>
      </p:sp>
      <p:pic>
        <p:nvPicPr>
          <p:cNvPr id="8" name="Picture 2" descr="Картинки по запросу человечки документ для презентации">
            <a:extLst>
              <a:ext uri="{FF2B5EF4-FFF2-40B4-BE49-F238E27FC236}">
                <a16:creationId xmlns:a16="http://schemas.microsoft.com/office/drawing/2014/main" id="{AA3EBBB9-3FDB-4257-9B6F-6C22A26C9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588" y="1492955"/>
            <a:ext cx="2831919" cy="2001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B8DF85-12D6-4244-84A5-0DE8443566C9}"/>
              </a:ext>
            </a:extLst>
          </p:cNvPr>
          <p:cNvSpPr/>
          <p:nvPr/>
        </p:nvSpPr>
        <p:spPr>
          <a:xfrm>
            <a:off x="1637288" y="2710295"/>
            <a:ext cx="5482827" cy="461665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1. Создание рабочих мест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1A94DD-6A6C-4738-9A08-31CEBDCBBD45}"/>
              </a:ext>
            </a:extLst>
          </p:cNvPr>
          <p:cNvSpPr/>
          <p:nvPr/>
        </p:nvSpPr>
        <p:spPr>
          <a:xfrm>
            <a:off x="1624084" y="1498103"/>
            <a:ext cx="5510963" cy="120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В Республике Коми на базе АТОС РК создана централизованная бухгалтерия для органов ТОС.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4949858-6BEF-46B0-95DB-5C39B450D919}"/>
              </a:ext>
            </a:extLst>
          </p:cNvPr>
          <p:cNvSpPr/>
          <p:nvPr/>
        </p:nvSpPr>
        <p:spPr>
          <a:xfrm>
            <a:off x="1637288" y="3158345"/>
            <a:ext cx="5484557" cy="83099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2. Обучение бухгалтерскому учету по СО НКО</a:t>
            </a:r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0B7B0A6-9970-4F07-92AA-508CBD9B2C86}"/>
              </a:ext>
            </a:extLst>
          </p:cNvPr>
          <p:cNvSpPr/>
          <p:nvPr/>
        </p:nvSpPr>
        <p:spPr>
          <a:xfrm>
            <a:off x="1637288" y="3971466"/>
            <a:ext cx="8554851" cy="1200329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3. Информирование ТОС о возможностях передачи полномочий по бухгалтерскому учету и отчетности по средством договора в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централизованную бухгалтерию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2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F05F7DA-B6F4-465C-9E90-C9055E886977}"/>
              </a:ext>
            </a:extLst>
          </p:cNvPr>
          <p:cNvSpPr/>
          <p:nvPr/>
        </p:nvSpPr>
        <p:spPr>
          <a:xfrm>
            <a:off x="1637288" y="5172546"/>
            <a:ext cx="8554851" cy="461665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4. Ведение бухгалтерского учета для ТОС</a:t>
            </a:r>
          </a:p>
        </p:txBody>
      </p:sp>
      <p:pic>
        <p:nvPicPr>
          <p:cNvPr id="15" name="Picture 2" descr="http://www.s.go8212.ru/section/newsIconCis2/upload/images/news/icon/_146616196910.jpg">
            <a:extLst>
              <a:ext uri="{FF2B5EF4-FFF2-40B4-BE49-F238E27FC236}">
                <a16:creationId xmlns:a16="http://schemas.microsoft.com/office/drawing/2014/main" id="{16A5C790-6DB0-489E-8F18-4CBF078FD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" y="5323380"/>
            <a:ext cx="1532418" cy="10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lh4.ggpht.com/XGcW5ZgCMTIsmVGYpnQkmOfpTkt8_JJ28QfkQUniYJ2rgpN8LwKhsxv_cpjihqXWQQ8=w340">
            <a:extLst>
              <a:ext uri="{FF2B5EF4-FFF2-40B4-BE49-F238E27FC236}">
                <a16:creationId xmlns:a16="http://schemas.microsoft.com/office/drawing/2014/main" id="{B01E4737-A467-46A0-B197-5C89FD02F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1" y="5493931"/>
            <a:ext cx="680509" cy="6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26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DBECFD-0B1E-43CF-82F7-A39112FD909A}"/>
              </a:ext>
            </a:extLst>
          </p:cNvPr>
          <p:cNvSpPr txBox="1"/>
          <p:nvPr/>
        </p:nvSpPr>
        <p:spPr>
          <a:xfrm>
            <a:off x="1524000" y="4939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www.atosrk.ru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D0DA9-96F1-4BC3-9293-C06DC29A3ED4}"/>
              </a:ext>
            </a:extLst>
          </p:cNvPr>
          <p:cNvSpPr txBox="1"/>
          <p:nvPr/>
        </p:nvSpPr>
        <p:spPr>
          <a:xfrm>
            <a:off x="0" y="19787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www.atosrk.ru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B57CE-E752-4DF7-AD95-C4388CBA42FD}"/>
              </a:ext>
            </a:extLst>
          </p:cNvPr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EF548-E5A3-4F5D-A761-BC83BDD8F497}"/>
              </a:ext>
            </a:extLst>
          </p:cNvPr>
          <p:cNvSpPr txBox="1"/>
          <p:nvPr/>
        </p:nvSpPr>
        <p:spPr>
          <a:xfrm>
            <a:off x="7395412" y="59377"/>
            <a:ext cx="3914272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  АТОС РК</a:t>
            </a:r>
          </a:p>
        </p:txBody>
      </p:sp>
      <p:pic>
        <p:nvPicPr>
          <p:cNvPr id="26" name="Picture 2" descr="C:\Users\sdv008\Desktop\Моя папка\Логотипы\АТОС (кружок).jpg">
            <a:extLst>
              <a:ext uri="{FF2B5EF4-FFF2-40B4-BE49-F238E27FC236}">
                <a16:creationId xmlns:a16="http://schemas.microsoft.com/office/drawing/2014/main" id="{C26CA19C-F3F3-4C88-8D73-FE77A85F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36" y="115784"/>
            <a:ext cx="1023464" cy="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179EF3-97D4-4B92-9413-8B0C566DD9ED}"/>
              </a:ext>
            </a:extLst>
          </p:cNvPr>
          <p:cNvSpPr/>
          <p:nvPr/>
        </p:nvSpPr>
        <p:spPr>
          <a:xfrm>
            <a:off x="1357382" y="804461"/>
            <a:ext cx="914399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</a:rPr>
              <a:t>Популяризация успешного опыта (практик)</a:t>
            </a:r>
            <a:endParaRPr lang="ru-RU" sz="2800" b="1" dirty="0"/>
          </a:p>
        </p:txBody>
      </p:sp>
      <p:pic>
        <p:nvPicPr>
          <p:cNvPr id="8" name="Picture 2" descr="Картинки по запросу человечки для презентации связь">
            <a:extLst>
              <a:ext uri="{FF2B5EF4-FFF2-40B4-BE49-F238E27FC236}">
                <a16:creationId xmlns:a16="http://schemas.microsoft.com/office/drawing/2014/main" id="{4A0ECDA6-8E24-47CA-831D-057EA8194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24" y="2567348"/>
            <a:ext cx="4337934" cy="291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7BEFAC3-4E68-4A78-97B7-9D321FC36D56}"/>
              </a:ext>
            </a:extLst>
          </p:cNvPr>
          <p:cNvSpPr/>
          <p:nvPr/>
        </p:nvSpPr>
        <p:spPr>
          <a:xfrm>
            <a:off x="829994" y="1438043"/>
            <a:ext cx="10479690" cy="120032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работы по популяризации ТОС в целях увеличения количества ТОС и повышения тем самым эффективности бюджетных средств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B74D1B5-6750-47CE-90F2-B432ADA94C9C}"/>
              </a:ext>
            </a:extLst>
          </p:cNvPr>
          <p:cNvSpPr/>
          <p:nvPr/>
        </p:nvSpPr>
        <p:spPr>
          <a:xfrm>
            <a:off x="8534400" y="2907163"/>
            <a:ext cx="2571325" cy="1200329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Собрания граждан и семинары.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1692903-2D93-4A77-ACFB-BDA699339672}"/>
              </a:ext>
            </a:extLst>
          </p:cNvPr>
          <p:cNvSpPr/>
          <p:nvPr/>
        </p:nvSpPr>
        <p:spPr>
          <a:xfrm>
            <a:off x="9879846" y="4297806"/>
            <a:ext cx="1607478" cy="83099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СМИ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561730-4610-41DE-A054-D5D6E592061C}"/>
              </a:ext>
            </a:extLst>
          </p:cNvPr>
          <p:cNvSpPr/>
          <p:nvPr/>
        </p:nvSpPr>
        <p:spPr>
          <a:xfrm>
            <a:off x="1735322" y="2875014"/>
            <a:ext cx="2375937" cy="156966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отчеты органов исполнительной власти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DDB8D3E-F3F7-413C-BEC2-14263B8798EA}"/>
              </a:ext>
            </a:extLst>
          </p:cNvPr>
          <p:cNvSpPr/>
          <p:nvPr/>
        </p:nvSpPr>
        <p:spPr>
          <a:xfrm>
            <a:off x="6634030" y="4883742"/>
            <a:ext cx="3026839" cy="156966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индивидуальные встречи для консультаций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04CF2F2-3CAC-4E8F-81AA-1864D7E0F110}"/>
              </a:ext>
            </a:extLst>
          </p:cNvPr>
          <p:cNvSpPr/>
          <p:nvPr/>
        </p:nvSpPr>
        <p:spPr>
          <a:xfrm>
            <a:off x="2961361" y="5449990"/>
            <a:ext cx="2299797" cy="461665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форумы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E462EED-4D9B-42D7-89B3-BF10F986214E}"/>
              </a:ext>
            </a:extLst>
          </p:cNvPr>
          <p:cNvSpPr/>
          <p:nvPr/>
        </p:nvSpPr>
        <p:spPr>
          <a:xfrm>
            <a:off x="1597885" y="4721356"/>
            <a:ext cx="1761701" cy="461665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сайт</a:t>
            </a:r>
          </a:p>
        </p:txBody>
      </p:sp>
      <p:pic>
        <p:nvPicPr>
          <p:cNvPr id="18" name="Picture 2" descr="http://www.s.go8212.ru/section/newsIconCis2/upload/images/news/icon/_146616196910.jpg">
            <a:extLst>
              <a:ext uri="{FF2B5EF4-FFF2-40B4-BE49-F238E27FC236}">
                <a16:creationId xmlns:a16="http://schemas.microsoft.com/office/drawing/2014/main" id="{333EFB79-212A-44DD-97BC-43B24163B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" y="5323380"/>
            <a:ext cx="1532418" cy="10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lh4.ggpht.com/XGcW5ZgCMTIsmVGYpnQkmOfpTkt8_JJ28QfkQUniYJ2rgpN8LwKhsxv_cpjihqXWQQ8=w340">
            <a:extLst>
              <a:ext uri="{FF2B5EF4-FFF2-40B4-BE49-F238E27FC236}">
                <a16:creationId xmlns:a16="http://schemas.microsoft.com/office/drawing/2014/main" id="{4C6816F9-B962-4C05-9881-67FF3B0C9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1" y="5493931"/>
            <a:ext cx="680509" cy="6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6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DBB2CE-C01E-4321-8D48-84584A254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058" y="2898370"/>
            <a:ext cx="3123809" cy="10380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DBECFD-0B1E-43CF-82F7-A39112FD909A}"/>
              </a:ext>
            </a:extLst>
          </p:cNvPr>
          <p:cNvSpPr txBox="1"/>
          <p:nvPr/>
        </p:nvSpPr>
        <p:spPr>
          <a:xfrm>
            <a:off x="1524000" y="4939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www.atosrk.ru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D0DA9-96F1-4BC3-9293-C06DC29A3ED4}"/>
              </a:ext>
            </a:extLst>
          </p:cNvPr>
          <p:cNvSpPr txBox="1"/>
          <p:nvPr/>
        </p:nvSpPr>
        <p:spPr>
          <a:xfrm>
            <a:off x="0" y="19787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www.atosrk.ru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B57CE-E752-4DF7-AD95-C4388CBA42FD}"/>
              </a:ext>
            </a:extLst>
          </p:cNvPr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EF548-E5A3-4F5D-A761-BC83BDD8F497}"/>
              </a:ext>
            </a:extLst>
          </p:cNvPr>
          <p:cNvSpPr txBox="1"/>
          <p:nvPr/>
        </p:nvSpPr>
        <p:spPr>
          <a:xfrm>
            <a:off x="7395412" y="59377"/>
            <a:ext cx="3914272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  АТОС РК</a:t>
            </a:r>
          </a:p>
        </p:txBody>
      </p:sp>
      <p:pic>
        <p:nvPicPr>
          <p:cNvPr id="26" name="Picture 2" descr="C:\Users\sdv008\Desktop\Моя папка\Логотипы\АТОС (кружок).jpg">
            <a:extLst>
              <a:ext uri="{FF2B5EF4-FFF2-40B4-BE49-F238E27FC236}">
                <a16:creationId xmlns:a16="http://schemas.microsoft.com/office/drawing/2014/main" id="{C26CA19C-F3F3-4C88-8D73-FE77A85F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36" y="115784"/>
            <a:ext cx="1023464" cy="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97403BBA-6896-44C4-8C55-BAB331987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715896"/>
              </p:ext>
            </p:extLst>
          </p:nvPr>
        </p:nvGraphicFramePr>
        <p:xfrm>
          <a:off x="2040128" y="2716416"/>
          <a:ext cx="8749480" cy="3451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BCCFBA6-4A08-48C9-8B91-8B6DA4AB2A5A}"/>
              </a:ext>
            </a:extLst>
          </p:cNvPr>
          <p:cNvSpPr/>
          <p:nvPr/>
        </p:nvSpPr>
        <p:spPr>
          <a:xfrm>
            <a:off x="2238405" y="844208"/>
            <a:ext cx="8352928" cy="1384995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Решая полный цикл задач, АТОС РК работает эффективно и долгосрочно, развивая территорию своего региона.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B4F056-39FA-4D47-8012-C33C51C8E37A}"/>
              </a:ext>
            </a:extLst>
          </p:cNvPr>
          <p:cNvSpPr/>
          <p:nvPr/>
        </p:nvSpPr>
        <p:spPr>
          <a:xfrm>
            <a:off x="5001792" y="3977017"/>
            <a:ext cx="2826151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Полный цикл работы АТОС РК</a:t>
            </a:r>
          </a:p>
        </p:txBody>
      </p:sp>
      <p:pic>
        <p:nvPicPr>
          <p:cNvPr id="12" name="Picture 2" descr="http://www.s.go8212.ru/section/newsIconCis2/upload/images/news/icon/_146616196910.jpg">
            <a:extLst>
              <a:ext uri="{FF2B5EF4-FFF2-40B4-BE49-F238E27FC236}">
                <a16:creationId xmlns:a16="http://schemas.microsoft.com/office/drawing/2014/main" id="{4526B846-205E-475E-B580-FC0C4BB5E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" y="5323380"/>
            <a:ext cx="1532418" cy="10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lh4.ggpht.com/XGcW5ZgCMTIsmVGYpnQkmOfpTkt8_JJ28QfkQUniYJ2rgpN8LwKhsxv_cpjihqXWQQ8=w340">
            <a:extLst>
              <a:ext uri="{FF2B5EF4-FFF2-40B4-BE49-F238E27FC236}">
                <a16:creationId xmlns:a16="http://schemas.microsoft.com/office/drawing/2014/main" id="{154E471B-A60E-4F5B-9819-2C7B71C1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1" y="5493931"/>
            <a:ext cx="680509" cy="6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62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DBECFD-0B1E-43CF-82F7-A39112FD909A}"/>
              </a:ext>
            </a:extLst>
          </p:cNvPr>
          <p:cNvSpPr txBox="1"/>
          <p:nvPr/>
        </p:nvSpPr>
        <p:spPr>
          <a:xfrm>
            <a:off x="1524000" y="4939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www.atosrk.ru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D0DA9-96F1-4BC3-9293-C06DC29A3ED4}"/>
              </a:ext>
            </a:extLst>
          </p:cNvPr>
          <p:cNvSpPr txBox="1"/>
          <p:nvPr/>
        </p:nvSpPr>
        <p:spPr>
          <a:xfrm>
            <a:off x="0" y="19787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www.atosrk.ru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B57CE-E752-4DF7-AD95-C4388CBA42FD}"/>
              </a:ext>
            </a:extLst>
          </p:cNvPr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EF548-E5A3-4F5D-A761-BC83BDD8F497}"/>
              </a:ext>
            </a:extLst>
          </p:cNvPr>
          <p:cNvSpPr txBox="1"/>
          <p:nvPr/>
        </p:nvSpPr>
        <p:spPr>
          <a:xfrm>
            <a:off x="7395412" y="59377"/>
            <a:ext cx="3914272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  АТОС РК</a:t>
            </a:r>
          </a:p>
        </p:txBody>
      </p:sp>
      <p:pic>
        <p:nvPicPr>
          <p:cNvPr id="26" name="Picture 2" descr="C:\Users\sdv008\Desktop\Моя папка\Логотипы\АТОС (кружок).jpg">
            <a:extLst>
              <a:ext uri="{FF2B5EF4-FFF2-40B4-BE49-F238E27FC236}">
                <a16:creationId xmlns:a16="http://schemas.microsoft.com/office/drawing/2014/main" id="{C26CA19C-F3F3-4C88-8D73-FE77A85F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36" y="115784"/>
            <a:ext cx="1023464" cy="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6A4898-DD21-40A5-A1A2-AD1FE796D9F4}"/>
              </a:ext>
            </a:extLst>
          </p:cNvPr>
          <p:cNvSpPr/>
          <p:nvPr/>
        </p:nvSpPr>
        <p:spPr>
          <a:xfrm>
            <a:off x="1797536" y="954710"/>
            <a:ext cx="8992383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Arial" pitchFamily="34" charset="0"/>
                <a:cs typeface="Arial" pitchFamily="34" charset="0"/>
              </a:rPr>
              <a:t>            «Создание лыжной базы в с. Ношуль»</a:t>
            </a:r>
          </a:p>
        </p:txBody>
      </p:sp>
      <p:pic>
        <p:nvPicPr>
          <p:cNvPr id="10" name="Picture 2" descr="C:\Users\1\Pictures\2014\БЛАГОУСТРОЙСТВО\лыжная база\DSC_0689.JPG">
            <a:extLst>
              <a:ext uri="{FF2B5EF4-FFF2-40B4-BE49-F238E27FC236}">
                <a16:creationId xmlns:a16="http://schemas.microsoft.com/office/drawing/2014/main" id="{2E20C8B0-BD3B-495C-B184-5930C04B6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469" y="1743953"/>
            <a:ext cx="2946195" cy="18486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1" name="Picture 2" descr="C:\Users\1\Pictures\2014\БЛАГОУСТРОЙСТВО\лыжная база\DSCN2024.JPG">
            <a:extLst>
              <a:ext uri="{FF2B5EF4-FFF2-40B4-BE49-F238E27FC236}">
                <a16:creationId xmlns:a16="http://schemas.microsoft.com/office/drawing/2014/main" id="{740799E6-AECA-4ED9-ACE5-232DFA35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7527" y="1728477"/>
            <a:ext cx="2618840" cy="18489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2" name="Picture 4" descr="C:\Users\1\Pictures\2014\БЛАГОУСТРОЙСТВО\лыжная база\DSCN2034.JPG">
            <a:extLst>
              <a:ext uri="{FF2B5EF4-FFF2-40B4-BE49-F238E27FC236}">
                <a16:creationId xmlns:a16="http://schemas.microsoft.com/office/drawing/2014/main" id="{98A8B6DC-32C2-4025-9CDE-0BF1FCA50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8230" y="1701216"/>
            <a:ext cx="2631781" cy="18580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3" name="Picture 5" descr="C:\Users\1\Pictures\2014\БЛАГОУСТРОЙСТВО\лыжная база\DSCN2038.JPG">
            <a:extLst>
              <a:ext uri="{FF2B5EF4-FFF2-40B4-BE49-F238E27FC236}">
                <a16:creationId xmlns:a16="http://schemas.microsoft.com/office/drawing/2014/main" id="{391113B7-ABA6-4330-BAA0-110ED2A5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6672" t="682" r="11045" b="14823"/>
          <a:stretch>
            <a:fillRect/>
          </a:stretch>
        </p:blipFill>
        <p:spPr bwMode="auto">
          <a:xfrm>
            <a:off x="1797536" y="4065608"/>
            <a:ext cx="2697524" cy="19556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5" name="Picture 2" descr="C:\Users\1\Pictures\2014\БЛАГОУСТРОЙСТВО\лыжная база\открытие 201214\DSC_0962.JPG">
            <a:extLst>
              <a:ext uri="{FF2B5EF4-FFF2-40B4-BE49-F238E27FC236}">
                <a16:creationId xmlns:a16="http://schemas.microsoft.com/office/drawing/2014/main" id="{369F669D-A8F6-404F-9D94-3F7AD6E63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96547" y="4077168"/>
            <a:ext cx="3102194" cy="19391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7" name="Picture 11" descr="C:\Users\1\Pictures\2014\БЛАГОУСТРОЙСТВО\лыжная база\DSCN2884.JPG">
            <a:extLst>
              <a:ext uri="{FF2B5EF4-FFF2-40B4-BE49-F238E27FC236}">
                <a16:creationId xmlns:a16="http://schemas.microsoft.com/office/drawing/2014/main" id="{EF9295B5-028D-49E6-9F5E-90EC61E41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8572" y="4103520"/>
            <a:ext cx="2749658" cy="194120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8" name="Стрелка: вправо 7">
            <a:extLst>
              <a:ext uri="{FF2B5EF4-FFF2-40B4-BE49-F238E27FC236}">
                <a16:creationId xmlns:a16="http://schemas.microsoft.com/office/drawing/2014/main" id="{78F71209-6EFF-4EDC-B95F-AF4B4EA0DEE5}"/>
              </a:ext>
            </a:extLst>
          </p:cNvPr>
          <p:cNvSpPr/>
          <p:nvPr/>
        </p:nvSpPr>
        <p:spPr>
          <a:xfrm>
            <a:off x="4029060" y="2411045"/>
            <a:ext cx="490081" cy="387469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право 7">
            <a:extLst>
              <a:ext uri="{FF2B5EF4-FFF2-40B4-BE49-F238E27FC236}">
                <a16:creationId xmlns:a16="http://schemas.microsoft.com/office/drawing/2014/main" id="{3B9ACABC-3ADD-41DB-AD61-F1E446659C23}"/>
              </a:ext>
            </a:extLst>
          </p:cNvPr>
          <p:cNvSpPr/>
          <p:nvPr/>
        </p:nvSpPr>
        <p:spPr>
          <a:xfrm>
            <a:off x="7381782" y="2260954"/>
            <a:ext cx="491032" cy="435668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7">
            <a:extLst>
              <a:ext uri="{FF2B5EF4-FFF2-40B4-BE49-F238E27FC236}">
                <a16:creationId xmlns:a16="http://schemas.microsoft.com/office/drawing/2014/main" id="{D1518A91-CFDB-4CA7-A3CC-1AA973BC0710}"/>
              </a:ext>
            </a:extLst>
          </p:cNvPr>
          <p:cNvSpPr/>
          <p:nvPr/>
        </p:nvSpPr>
        <p:spPr>
          <a:xfrm>
            <a:off x="4617903" y="4937903"/>
            <a:ext cx="491032" cy="435668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7">
            <a:extLst>
              <a:ext uri="{FF2B5EF4-FFF2-40B4-BE49-F238E27FC236}">
                <a16:creationId xmlns:a16="http://schemas.microsoft.com/office/drawing/2014/main" id="{BB4BCE14-A36C-4971-B0E3-5018E17EAF33}"/>
              </a:ext>
            </a:extLst>
          </p:cNvPr>
          <p:cNvSpPr/>
          <p:nvPr/>
        </p:nvSpPr>
        <p:spPr>
          <a:xfrm>
            <a:off x="8148243" y="4828933"/>
            <a:ext cx="491032" cy="435668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B497480-8960-48F9-B876-6A8E2980D8BB}"/>
              </a:ext>
            </a:extLst>
          </p:cNvPr>
          <p:cNvSpPr/>
          <p:nvPr/>
        </p:nvSpPr>
        <p:spPr>
          <a:xfrm>
            <a:off x="3415176" y="1734123"/>
            <a:ext cx="450488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4927F00-D21C-4359-AFF2-D69B13B1DB05}"/>
              </a:ext>
            </a:extLst>
          </p:cNvPr>
          <p:cNvSpPr/>
          <p:nvPr/>
        </p:nvSpPr>
        <p:spPr>
          <a:xfrm>
            <a:off x="6801121" y="1735351"/>
            <a:ext cx="450488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384B6F3-985E-4F52-84B9-ACF30121448E}"/>
              </a:ext>
            </a:extLst>
          </p:cNvPr>
          <p:cNvSpPr/>
          <p:nvPr/>
        </p:nvSpPr>
        <p:spPr>
          <a:xfrm>
            <a:off x="10189523" y="1706560"/>
            <a:ext cx="450488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29C6917-4B9A-490F-BE14-764F2B5F464D}"/>
              </a:ext>
            </a:extLst>
          </p:cNvPr>
          <p:cNvSpPr/>
          <p:nvPr/>
        </p:nvSpPr>
        <p:spPr>
          <a:xfrm>
            <a:off x="4049346" y="4056421"/>
            <a:ext cx="450488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391673D-FA3E-410C-9963-F3E20D5FE230}"/>
              </a:ext>
            </a:extLst>
          </p:cNvPr>
          <p:cNvSpPr/>
          <p:nvPr/>
        </p:nvSpPr>
        <p:spPr>
          <a:xfrm>
            <a:off x="7557742" y="4075758"/>
            <a:ext cx="450488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2CBCD0E-A714-4018-BC19-C5A05D6E9157}"/>
              </a:ext>
            </a:extLst>
          </p:cNvPr>
          <p:cNvSpPr/>
          <p:nvPr/>
        </p:nvSpPr>
        <p:spPr>
          <a:xfrm>
            <a:off x="11448253" y="4065608"/>
            <a:ext cx="450488" cy="338554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6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2" descr="http://www.s.go8212.ru/section/newsIconCis2/upload/images/news/icon/_146616196910.jpg">
            <a:extLst>
              <a:ext uri="{FF2B5EF4-FFF2-40B4-BE49-F238E27FC236}">
                <a16:creationId xmlns:a16="http://schemas.microsoft.com/office/drawing/2014/main" id="{6C62FC21-2F65-4D5E-9853-EAAB2C008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" y="5323380"/>
            <a:ext cx="1532418" cy="10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://lh4.ggpht.com/XGcW5ZgCMTIsmVGYpnQkmOfpTkt8_JJ28QfkQUniYJ2rgpN8LwKhsxv_cpjihqXWQQ8=w340">
            <a:extLst>
              <a:ext uri="{FF2B5EF4-FFF2-40B4-BE49-F238E27FC236}">
                <a16:creationId xmlns:a16="http://schemas.microsoft.com/office/drawing/2014/main" id="{597E7787-36D7-4FD8-97E1-A4F24B533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1" y="5493931"/>
            <a:ext cx="680509" cy="6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138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DBECFD-0B1E-43CF-82F7-A39112FD909A}"/>
              </a:ext>
            </a:extLst>
          </p:cNvPr>
          <p:cNvSpPr txBox="1"/>
          <p:nvPr/>
        </p:nvSpPr>
        <p:spPr>
          <a:xfrm>
            <a:off x="1524000" y="4939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www.atosrk.ru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D0DA9-96F1-4BC3-9293-C06DC29A3ED4}"/>
              </a:ext>
            </a:extLst>
          </p:cNvPr>
          <p:cNvSpPr txBox="1"/>
          <p:nvPr/>
        </p:nvSpPr>
        <p:spPr>
          <a:xfrm>
            <a:off x="0" y="19787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www.atosrk.ru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B57CE-E752-4DF7-AD95-C4388CBA42FD}"/>
              </a:ext>
            </a:extLst>
          </p:cNvPr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EF548-E5A3-4F5D-A761-BC83BDD8F497}"/>
              </a:ext>
            </a:extLst>
          </p:cNvPr>
          <p:cNvSpPr txBox="1"/>
          <p:nvPr/>
        </p:nvSpPr>
        <p:spPr>
          <a:xfrm>
            <a:off x="7395412" y="59377"/>
            <a:ext cx="3914272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  АТОС РК</a:t>
            </a:r>
          </a:p>
        </p:txBody>
      </p:sp>
      <p:pic>
        <p:nvPicPr>
          <p:cNvPr id="26" name="Picture 2" descr="C:\Users\sdv008\Desktop\Моя папка\Логотипы\АТОС (кружок).jpg">
            <a:extLst>
              <a:ext uri="{FF2B5EF4-FFF2-40B4-BE49-F238E27FC236}">
                <a16:creationId xmlns:a16="http://schemas.microsoft.com/office/drawing/2014/main" id="{C26CA19C-F3F3-4C88-8D73-FE77A85F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36" y="115784"/>
            <a:ext cx="1023464" cy="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154713-A7E0-45DC-AC9E-D127131D8DC0}"/>
              </a:ext>
            </a:extLst>
          </p:cNvPr>
          <p:cNvSpPr txBox="1"/>
          <p:nvPr/>
        </p:nvSpPr>
        <p:spPr>
          <a:xfrm>
            <a:off x="4452927" y="2936104"/>
            <a:ext cx="3214710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Республике Коми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ТОС активно развивается с 2012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6F46D-A474-4788-A68D-EC025C1E86A0}"/>
              </a:ext>
            </a:extLst>
          </p:cNvPr>
          <p:cNvSpPr txBox="1"/>
          <p:nvPr/>
        </p:nvSpPr>
        <p:spPr>
          <a:xfrm>
            <a:off x="1738283" y="1007278"/>
            <a:ext cx="3714776" cy="120032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Территориальное общественное самоуправление (ТОС)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BEC5A8-A50A-4201-8A4E-BADC1FC98996}"/>
              </a:ext>
            </a:extLst>
          </p:cNvPr>
          <p:cNvSpPr txBox="1"/>
          <p:nvPr/>
        </p:nvSpPr>
        <p:spPr>
          <a:xfrm>
            <a:off x="5453059" y="1007278"/>
            <a:ext cx="5072098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Одна из форм участия граждан в осуществлении местного самоуправления</a:t>
            </a:r>
          </a:p>
        </p:txBody>
      </p:sp>
      <p:pic>
        <p:nvPicPr>
          <p:cNvPr id="10" name="Picture 2" descr="https://pp.vk.me/c631219/v631219891/3b1d7/jepICHV0V_8.jpg">
            <a:extLst>
              <a:ext uri="{FF2B5EF4-FFF2-40B4-BE49-F238E27FC236}">
                <a16:creationId xmlns:a16="http://schemas.microsoft.com/office/drawing/2014/main" id="{B0C9156F-3C03-46D1-9BFB-45DFEB312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9" y="2721790"/>
            <a:ext cx="2571172" cy="1598656"/>
          </a:xfrm>
          <a:prstGeom prst="rect">
            <a:avLst/>
          </a:prstGeom>
          <a:noFill/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404F8D2-F053-473E-8395-A8ED59DA3835}"/>
              </a:ext>
            </a:extLst>
          </p:cNvPr>
          <p:cNvSpPr/>
          <p:nvPr/>
        </p:nvSpPr>
        <p:spPr>
          <a:xfrm>
            <a:off x="1738283" y="4879047"/>
            <a:ext cx="3071834" cy="1200329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«Локомотив» развития ТОС в Республике  Коми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0430344-5EA4-4E12-83E4-3F11A0750D23}"/>
              </a:ext>
            </a:extLst>
          </p:cNvPr>
          <p:cNvSpPr/>
          <p:nvPr/>
        </p:nvSpPr>
        <p:spPr>
          <a:xfrm>
            <a:off x="4810117" y="4879047"/>
            <a:ext cx="5715040" cy="120032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Ассоциация территориального общественного самоуправления Республики Коми (АТОС РК)</a:t>
            </a:r>
          </a:p>
        </p:txBody>
      </p:sp>
      <p:pic>
        <p:nvPicPr>
          <p:cNvPr id="13" name="Picture 6" descr="http://rensal.ru/images/cat/img58.png">
            <a:extLst>
              <a:ext uri="{FF2B5EF4-FFF2-40B4-BE49-F238E27FC236}">
                <a16:creationId xmlns:a16="http://schemas.microsoft.com/office/drawing/2014/main" id="{3383E922-9FD5-4DD8-8DA4-E8D8A45B7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578915"/>
            <a:ext cx="3101137" cy="2198362"/>
          </a:xfrm>
          <a:prstGeom prst="rect">
            <a:avLst/>
          </a:prstGeom>
          <a:noFill/>
        </p:spPr>
      </p:pic>
      <p:sp>
        <p:nvSpPr>
          <p:cNvPr id="15" name="Стрелка: вправо 7">
            <a:extLst>
              <a:ext uri="{FF2B5EF4-FFF2-40B4-BE49-F238E27FC236}">
                <a16:creationId xmlns:a16="http://schemas.microsoft.com/office/drawing/2014/main" id="{146D8955-F9FC-40A4-86BD-1916B1E2E97D}"/>
              </a:ext>
            </a:extLst>
          </p:cNvPr>
          <p:cNvSpPr/>
          <p:nvPr/>
        </p:nvSpPr>
        <p:spPr>
          <a:xfrm rot="5400000">
            <a:off x="5553790" y="2394870"/>
            <a:ext cx="512916" cy="368090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7">
            <a:extLst>
              <a:ext uri="{FF2B5EF4-FFF2-40B4-BE49-F238E27FC236}">
                <a16:creationId xmlns:a16="http://schemas.microsoft.com/office/drawing/2014/main" id="{E91EB505-5932-4A2D-B185-27DAFEAB61D9}"/>
              </a:ext>
            </a:extLst>
          </p:cNvPr>
          <p:cNvSpPr/>
          <p:nvPr/>
        </p:nvSpPr>
        <p:spPr>
          <a:xfrm rot="5400000">
            <a:off x="5553790" y="4336774"/>
            <a:ext cx="512916" cy="368090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25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pic>
        <p:nvPicPr>
          <p:cNvPr id="13" name="Picture 3" descr="C:\Users\sdv008\Desktop\Моя папка\Логотипы\Лого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4" y="4960419"/>
            <a:ext cx="4088850" cy="1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00211" y="5358064"/>
            <a:ext cx="4179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Развиваем территории – развиваем Коми</a:t>
            </a:r>
          </a:p>
        </p:txBody>
      </p:sp>
      <p:pic>
        <p:nvPicPr>
          <p:cNvPr id="1026" name="Picture 2" descr="http://www.s.go8212.ru/section/newsIconCis2/upload/images/news/icon/_146616196910.jpg">
            <a:extLst>
              <a:ext uri="{FF2B5EF4-FFF2-40B4-BE49-F238E27FC236}">
                <a16:creationId xmlns:a16="http://schemas.microsoft.com/office/drawing/2014/main" id="{94F1E98B-5C0E-4D70-A65E-55ABBD29B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27" y="190359"/>
            <a:ext cx="3508271" cy="23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h4.ggpht.com/XGcW5ZgCMTIsmVGYpnQkmOfpTkt8_JJ28QfkQUniYJ2rgpN8LwKhsxv_cpjihqXWQQ8=w340">
            <a:extLst>
              <a:ext uri="{FF2B5EF4-FFF2-40B4-BE49-F238E27FC236}">
                <a16:creationId xmlns:a16="http://schemas.microsoft.com/office/drawing/2014/main" id="{FFC5253A-27E2-43F8-86B1-68BB3CA78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347" y="190359"/>
            <a:ext cx="2456588" cy="24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455CDA-4521-48ED-BE64-B32408AADBA3}"/>
              </a:ext>
            </a:extLst>
          </p:cNvPr>
          <p:cNvSpPr txBox="1"/>
          <p:nvPr/>
        </p:nvSpPr>
        <p:spPr>
          <a:xfrm>
            <a:off x="1109003" y="2859591"/>
            <a:ext cx="9973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Территориальное общественное самоуправление (ТОС)в Республике </a:t>
            </a:r>
            <a:r>
              <a:rPr lang="ru-RU" sz="3600" b="1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Коми</a:t>
            </a:r>
            <a:r>
              <a:rPr lang="ru-RU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История развития</a:t>
            </a:r>
            <a:r>
              <a:rPr lang="en-US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5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0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s.go8212.ru/section/newsIconCis2/upload/images/news/icon/_146616196910.jpg">
            <a:extLst>
              <a:ext uri="{FF2B5EF4-FFF2-40B4-BE49-F238E27FC236}">
                <a16:creationId xmlns:a16="http://schemas.microsoft.com/office/drawing/2014/main" id="{4871880F-3F65-4CC0-9170-6C9350CC1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36" y="2326105"/>
            <a:ext cx="5057463" cy="337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lh4.ggpht.com/XGcW5ZgCMTIsmVGYpnQkmOfpTkt8_JJ28QfkQUniYJ2rgpN8LwKhsxv_cpjihqXWQQ8=w340">
            <a:extLst>
              <a:ext uri="{FF2B5EF4-FFF2-40B4-BE49-F238E27FC236}">
                <a16:creationId xmlns:a16="http://schemas.microsoft.com/office/drawing/2014/main" id="{384431ED-6AC2-4369-8BFC-F1A961F3A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61655"/>
            <a:ext cx="2245896" cy="224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DBECFD-0B1E-43CF-82F7-A39112FD909A}"/>
              </a:ext>
            </a:extLst>
          </p:cNvPr>
          <p:cNvSpPr txBox="1"/>
          <p:nvPr/>
        </p:nvSpPr>
        <p:spPr>
          <a:xfrm>
            <a:off x="1524000" y="4939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www.atosrk.ru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7E6FFCF-1132-479F-88D3-0D147C905479}"/>
              </a:ext>
            </a:extLst>
          </p:cNvPr>
          <p:cNvSpPr/>
          <p:nvPr/>
        </p:nvSpPr>
        <p:spPr>
          <a:xfrm>
            <a:off x="5629906" y="2807330"/>
            <a:ext cx="6353545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Правительство региона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положило начало развитию территориального общественного самоуправления (ТОС) в Республике Коми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D0DA9-96F1-4BC3-9293-C06DC29A3ED4}"/>
              </a:ext>
            </a:extLst>
          </p:cNvPr>
          <p:cNvSpPr txBox="1"/>
          <p:nvPr/>
        </p:nvSpPr>
        <p:spPr>
          <a:xfrm>
            <a:off x="0" y="19787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www.atosrk.ru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1BFA56-1679-4056-BB98-E6406A8F7433}"/>
              </a:ext>
            </a:extLst>
          </p:cNvPr>
          <p:cNvSpPr txBox="1"/>
          <p:nvPr/>
        </p:nvSpPr>
        <p:spPr>
          <a:xfrm>
            <a:off x="7395412" y="75419"/>
            <a:ext cx="3914272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  История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0B814BE-5874-4E43-9635-7DC28333738F}"/>
              </a:ext>
            </a:extLst>
          </p:cNvPr>
          <p:cNvSpPr/>
          <p:nvPr/>
        </p:nvSpPr>
        <p:spPr>
          <a:xfrm>
            <a:off x="465221" y="1062737"/>
            <a:ext cx="111973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22 сентября 2012 года –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VII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съезд Ассоциации «Совет муниципальных образований Республики </a:t>
            </a:r>
            <a:r>
              <a:rPr lang="ru-RU" sz="3200" b="1" dirty="0" err="1">
                <a:latin typeface="Arial" pitchFamily="34" charset="0"/>
                <a:cs typeface="Arial" pitchFamily="34" charset="0"/>
              </a:rPr>
              <a:t>Коми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» </a:t>
            </a:r>
            <a:endParaRPr lang="ru-RU" sz="3200" dirty="0"/>
          </a:p>
        </p:txBody>
      </p:sp>
      <p:pic>
        <p:nvPicPr>
          <p:cNvPr id="19" name="Picture 2" descr="C:\Users\sdv008\Desktop\Моя папка\Логотипы\АТОС (кружок).jpg">
            <a:extLst>
              <a:ext uri="{FF2B5EF4-FFF2-40B4-BE49-F238E27FC236}">
                <a16:creationId xmlns:a16="http://schemas.microsoft.com/office/drawing/2014/main" id="{F5775CA7-EE80-4E80-8FB5-C4D3F8C5F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36" y="131826"/>
            <a:ext cx="1023464" cy="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DB57CE-E752-4DF7-AD95-C4388CBA42FD}"/>
              </a:ext>
            </a:extLst>
          </p:cNvPr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</p:spTree>
    <p:extLst>
      <p:ext uri="{BB962C8B-B14F-4D97-AF65-F5344CB8AC3E}">
        <p14:creationId xmlns:p14="http://schemas.microsoft.com/office/powerpoint/2010/main" val="170040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DBECFD-0B1E-43CF-82F7-A39112FD909A}"/>
              </a:ext>
            </a:extLst>
          </p:cNvPr>
          <p:cNvSpPr txBox="1"/>
          <p:nvPr/>
        </p:nvSpPr>
        <p:spPr>
          <a:xfrm>
            <a:off x="1524000" y="4939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www.atosrk.ru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D0DA9-96F1-4BC3-9293-C06DC29A3ED4}"/>
              </a:ext>
            </a:extLst>
          </p:cNvPr>
          <p:cNvSpPr txBox="1"/>
          <p:nvPr/>
        </p:nvSpPr>
        <p:spPr>
          <a:xfrm>
            <a:off x="0" y="19787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www.atosrk.ru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B57CE-E752-4DF7-AD95-C4388CBA42FD}"/>
              </a:ext>
            </a:extLst>
          </p:cNvPr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pic>
        <p:nvPicPr>
          <p:cNvPr id="17" name="Рисунок 16" descr="СМО логотип.jpg">
            <a:extLst>
              <a:ext uri="{FF2B5EF4-FFF2-40B4-BE49-F238E27FC236}">
                <a16:creationId xmlns:a16="http://schemas.microsoft.com/office/drawing/2014/main" id="{060C90EE-BD35-45A6-A42F-7CEA612D48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52" y="572960"/>
            <a:ext cx="5566611" cy="1908552"/>
          </a:xfrm>
          <a:prstGeom prst="rect">
            <a:avLst/>
          </a:prstGeom>
        </p:spPr>
      </p:pic>
      <p:pic>
        <p:nvPicPr>
          <p:cNvPr id="20" name="Picture 2" descr="IMG_2277">
            <a:extLst>
              <a:ext uri="{FF2B5EF4-FFF2-40B4-BE49-F238E27FC236}">
                <a16:creationId xmlns:a16="http://schemas.microsoft.com/office/drawing/2014/main" id="{5BF028DF-1057-4A47-94BF-1F53E017F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827" y="4318258"/>
            <a:ext cx="2679031" cy="1703698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D4BCADA-CCF9-437C-80FF-12A8435EA8A0}"/>
              </a:ext>
            </a:extLst>
          </p:cNvPr>
          <p:cNvSpPr/>
          <p:nvPr/>
        </p:nvSpPr>
        <p:spPr>
          <a:xfrm>
            <a:off x="8582526" y="1327034"/>
            <a:ext cx="360947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latin typeface="Arial" pitchFamily="34" charset="0"/>
                <a:cs typeface="Arial" pitchFamily="34" charset="0"/>
              </a:rPr>
              <a:t>Содействие в формировании нормативно-правовой базы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по организации и деятельности органов ТОС</a:t>
            </a:r>
          </a:p>
        </p:txBody>
      </p:sp>
      <p:pic>
        <p:nvPicPr>
          <p:cNvPr id="22" name="Picture 2" descr="C:\Documents and Settings\Пользователь\Рабочий стол\Новая папка\Круглый стол в ОП\Круглый стол_Обиженный Балабонов.JPG">
            <a:extLst>
              <a:ext uri="{FF2B5EF4-FFF2-40B4-BE49-F238E27FC236}">
                <a16:creationId xmlns:a16="http://schemas.microsoft.com/office/drawing/2014/main" id="{61E3A687-EE81-44FC-ACA2-4BDA579DE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9197" y="1166363"/>
            <a:ext cx="2752661" cy="1981163"/>
          </a:xfrm>
          <a:prstGeom prst="rect">
            <a:avLst/>
          </a:prstGeom>
          <a:noFill/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A8DE308-2019-4FBC-A440-D02DAA3819E0}"/>
              </a:ext>
            </a:extLst>
          </p:cNvPr>
          <p:cNvSpPr/>
          <p:nvPr/>
        </p:nvSpPr>
        <p:spPr>
          <a:xfrm>
            <a:off x="2454220" y="4464961"/>
            <a:ext cx="3513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latin typeface="Arial" pitchFamily="34" charset="0"/>
                <a:cs typeface="Arial" pitchFamily="34" charset="0"/>
              </a:rPr>
              <a:t>Проведение обучающих практических семинаров</a:t>
            </a:r>
          </a:p>
          <a:p>
            <a:r>
              <a:rPr lang="ru-RU" sz="2100" dirty="0">
                <a:latin typeface="Arial" pitchFamily="34" charset="0"/>
                <a:cs typeface="Arial" pitchFamily="34" charset="0"/>
              </a:rPr>
              <a:t>по организации и деятельности ТОС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588000B-8446-4807-B379-53D4202C15C0}"/>
              </a:ext>
            </a:extLst>
          </p:cNvPr>
          <p:cNvSpPr/>
          <p:nvPr/>
        </p:nvSpPr>
        <p:spPr>
          <a:xfrm>
            <a:off x="0" y="2217630"/>
            <a:ext cx="5662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Поддержала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инициативу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Правительства, выступила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куратором развития ТОС и реализовала следующие шаги: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1BFA56-1679-4056-BB98-E6406A8F7433}"/>
              </a:ext>
            </a:extLst>
          </p:cNvPr>
          <p:cNvSpPr txBox="1"/>
          <p:nvPr/>
        </p:nvSpPr>
        <p:spPr>
          <a:xfrm>
            <a:off x="5183215" y="59377"/>
            <a:ext cx="6736803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      Ассоциация Советов РК</a:t>
            </a:r>
          </a:p>
        </p:txBody>
      </p:sp>
      <p:pic>
        <p:nvPicPr>
          <p:cNvPr id="19" name="Picture 2" descr="C:\Users\sdv008\Desktop\Моя папка\Логотипы\АТОС (кружок).jpg">
            <a:extLst>
              <a:ext uri="{FF2B5EF4-FFF2-40B4-BE49-F238E27FC236}">
                <a16:creationId xmlns:a16="http://schemas.microsoft.com/office/drawing/2014/main" id="{F5775CA7-EE80-4E80-8FB5-C4D3F8C5F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58" y="106386"/>
            <a:ext cx="1023464" cy="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138B3F-0573-43CD-948C-400FFCB05F31}"/>
              </a:ext>
            </a:extLst>
          </p:cNvPr>
          <p:cNvSpPr/>
          <p:nvPr/>
        </p:nvSpPr>
        <p:spPr>
          <a:xfrm>
            <a:off x="8696006" y="3787290"/>
            <a:ext cx="34959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latin typeface="Arial" pitchFamily="34" charset="0"/>
                <a:cs typeface="Arial" pitchFamily="34" charset="0"/>
              </a:rPr>
              <a:t>создание комплекса методических материалов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«Документальное обеспечение», «Что такое ТОС?», «Методические рекомендации по участию в конкурсах».</a:t>
            </a:r>
            <a:endParaRPr lang="ru-RU" sz="2100" dirty="0"/>
          </a:p>
        </p:txBody>
      </p:sp>
      <p:pic>
        <p:nvPicPr>
          <p:cNvPr id="29" name="Picture 4" descr="C:\Documents and Settings\Пользователь\Рабочий стол\Новая папка\IMG_8902.jpg">
            <a:extLst>
              <a:ext uri="{FF2B5EF4-FFF2-40B4-BE49-F238E27FC236}">
                <a16:creationId xmlns:a16="http://schemas.microsoft.com/office/drawing/2014/main" id="{1CBCDF39-41A8-4D9A-B5A6-39F733F6D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76" y="4318259"/>
            <a:ext cx="2445670" cy="1703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860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DBECFD-0B1E-43CF-82F7-A39112FD909A}"/>
              </a:ext>
            </a:extLst>
          </p:cNvPr>
          <p:cNvSpPr txBox="1"/>
          <p:nvPr/>
        </p:nvSpPr>
        <p:spPr>
          <a:xfrm>
            <a:off x="1524000" y="4939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www.atosrk.ru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D0DA9-96F1-4BC3-9293-C06DC29A3ED4}"/>
              </a:ext>
            </a:extLst>
          </p:cNvPr>
          <p:cNvSpPr txBox="1"/>
          <p:nvPr/>
        </p:nvSpPr>
        <p:spPr>
          <a:xfrm>
            <a:off x="0" y="19787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www.atosrk.ru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B57CE-E752-4DF7-AD95-C4388CBA42FD}"/>
              </a:ext>
            </a:extLst>
          </p:cNvPr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EF548-E5A3-4F5D-A761-BC83BDD8F497}"/>
              </a:ext>
            </a:extLst>
          </p:cNvPr>
          <p:cNvSpPr txBox="1"/>
          <p:nvPr/>
        </p:nvSpPr>
        <p:spPr>
          <a:xfrm>
            <a:off x="7395412" y="59377"/>
            <a:ext cx="3914272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  АТОС РК</a:t>
            </a:r>
          </a:p>
        </p:txBody>
      </p:sp>
      <p:pic>
        <p:nvPicPr>
          <p:cNvPr id="26" name="Picture 2" descr="C:\Users\sdv008\Desktop\Моя папка\Логотипы\АТОС (кружок).jpg">
            <a:extLst>
              <a:ext uri="{FF2B5EF4-FFF2-40B4-BE49-F238E27FC236}">
                <a16:creationId xmlns:a16="http://schemas.microsoft.com/office/drawing/2014/main" id="{C26CA19C-F3F3-4C88-8D73-FE77A85F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36" y="115784"/>
            <a:ext cx="1023464" cy="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02FD444-4E83-43D5-A594-DF724EB74C42}"/>
              </a:ext>
            </a:extLst>
          </p:cNvPr>
          <p:cNvSpPr txBox="1"/>
          <p:nvPr/>
        </p:nvSpPr>
        <p:spPr>
          <a:xfrm>
            <a:off x="3023909" y="4431094"/>
            <a:ext cx="614418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/>
              <a:t>История создания АТОС РК</a:t>
            </a:r>
          </a:p>
        </p:txBody>
      </p:sp>
      <p:pic>
        <p:nvPicPr>
          <p:cNvPr id="29" name="Picture 3" descr="C:\Users\sdv008\Desktop\Моя папка\Логотипы\Лого1.jpg">
            <a:extLst>
              <a:ext uri="{FF2B5EF4-FFF2-40B4-BE49-F238E27FC236}">
                <a16:creationId xmlns:a16="http://schemas.microsoft.com/office/drawing/2014/main" id="{C200EB62-C5F8-41F6-9D28-6DC279BDB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439" y="1220901"/>
            <a:ext cx="6371122" cy="20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s.go8212.ru/section/newsIconCis2/upload/images/news/icon/_146616196910.jpg">
            <a:extLst>
              <a:ext uri="{FF2B5EF4-FFF2-40B4-BE49-F238E27FC236}">
                <a16:creationId xmlns:a16="http://schemas.microsoft.com/office/drawing/2014/main" id="{23EEB184-6EF2-4CAA-9A66-56178938D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" y="5323380"/>
            <a:ext cx="1532418" cy="10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lh4.ggpht.com/XGcW5ZgCMTIsmVGYpnQkmOfpTkt8_JJ28QfkQUniYJ2rgpN8LwKhsxv_cpjihqXWQQ8=w340">
            <a:extLst>
              <a:ext uri="{FF2B5EF4-FFF2-40B4-BE49-F238E27FC236}">
                <a16:creationId xmlns:a16="http://schemas.microsoft.com/office/drawing/2014/main" id="{AC983B97-2B75-40F8-89D5-77AFA6B7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1" y="5493931"/>
            <a:ext cx="680509" cy="6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7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Картинки по запросу человечки">
            <a:extLst>
              <a:ext uri="{FF2B5EF4-FFF2-40B4-BE49-F238E27FC236}">
                <a16:creationId xmlns:a16="http://schemas.microsoft.com/office/drawing/2014/main" id="{8E44A716-1358-494A-AADD-4F74D39CA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7146"/>
            <a:ext cx="2662989" cy="199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DBECFD-0B1E-43CF-82F7-A39112FD909A}"/>
              </a:ext>
            </a:extLst>
          </p:cNvPr>
          <p:cNvSpPr txBox="1"/>
          <p:nvPr/>
        </p:nvSpPr>
        <p:spPr>
          <a:xfrm>
            <a:off x="1524000" y="4939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www.atosrk.ru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D0DA9-96F1-4BC3-9293-C06DC29A3ED4}"/>
              </a:ext>
            </a:extLst>
          </p:cNvPr>
          <p:cNvSpPr txBox="1"/>
          <p:nvPr/>
        </p:nvSpPr>
        <p:spPr>
          <a:xfrm>
            <a:off x="0" y="19787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www.atosrk.ru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B57CE-E752-4DF7-AD95-C4388CBA42FD}"/>
              </a:ext>
            </a:extLst>
          </p:cNvPr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F23D62-8391-40AE-A13E-CF88579C1A31}"/>
              </a:ext>
            </a:extLst>
          </p:cNvPr>
          <p:cNvSpPr txBox="1"/>
          <p:nvPr/>
        </p:nvSpPr>
        <p:spPr>
          <a:xfrm>
            <a:off x="7395412" y="59377"/>
            <a:ext cx="3914272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  АТОС РК</a:t>
            </a:r>
          </a:p>
        </p:txBody>
      </p:sp>
      <p:pic>
        <p:nvPicPr>
          <p:cNvPr id="30" name="Picture 2" descr="C:\Users\sdv008\Desktop\Моя папка\Логотипы\АТОС (кружок).jpg">
            <a:extLst>
              <a:ext uri="{FF2B5EF4-FFF2-40B4-BE49-F238E27FC236}">
                <a16:creationId xmlns:a16="http://schemas.microsoft.com/office/drawing/2014/main" id="{6429EBBF-06E8-45EB-8132-986B5B8F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36" y="115784"/>
            <a:ext cx="1023464" cy="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A69A3CF1-2DEF-47EB-B69B-9B20FD7D0939}"/>
              </a:ext>
            </a:extLst>
          </p:cNvPr>
          <p:cNvSpPr txBox="1"/>
          <p:nvPr/>
        </p:nvSpPr>
        <p:spPr>
          <a:xfrm>
            <a:off x="2446270" y="855840"/>
            <a:ext cx="3421614" cy="95410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Инициатива создания АТОС РК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D76AA1E2-7246-47C3-8EC5-E80D1776B551}"/>
              </a:ext>
            </a:extLst>
          </p:cNvPr>
          <p:cNvSpPr txBox="1"/>
          <p:nvPr/>
        </p:nvSpPr>
        <p:spPr>
          <a:xfrm>
            <a:off x="2446270" y="1815173"/>
            <a:ext cx="3421614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Первые 5 ТОС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Республики Коми</a:t>
            </a:r>
          </a:p>
        </p:txBody>
      </p:sp>
      <p:sp>
        <p:nvSpPr>
          <p:cNvPr id="19" name="TextBox 38">
            <a:extLst>
              <a:ext uri="{FF2B5EF4-FFF2-40B4-BE49-F238E27FC236}">
                <a16:creationId xmlns:a16="http://schemas.microsoft.com/office/drawing/2014/main" id="{FD303DA9-8FE0-4CAC-9F3A-E17B0E0E934A}"/>
              </a:ext>
            </a:extLst>
          </p:cNvPr>
          <p:cNvSpPr txBox="1"/>
          <p:nvPr/>
        </p:nvSpPr>
        <p:spPr>
          <a:xfrm>
            <a:off x="6836494" y="855981"/>
            <a:ext cx="5179042" cy="138499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Ассоциация «Совет муниципальных образований Республики Коми»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EF368C2E-F13C-48D3-B686-F23F44AC6F07}"/>
              </a:ext>
            </a:extLst>
          </p:cNvPr>
          <p:cNvSpPr txBox="1"/>
          <p:nvPr/>
        </p:nvSpPr>
        <p:spPr>
          <a:xfrm>
            <a:off x="6836494" y="2261208"/>
            <a:ext cx="5179042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Поддержала инициативу ТОС</a:t>
            </a:r>
          </a:p>
        </p:txBody>
      </p:sp>
      <p:sp>
        <p:nvSpPr>
          <p:cNvPr id="32" name="TextBox 40">
            <a:extLst>
              <a:ext uri="{FF2B5EF4-FFF2-40B4-BE49-F238E27FC236}">
                <a16:creationId xmlns:a16="http://schemas.microsoft.com/office/drawing/2014/main" id="{E1DC469A-84E4-43AC-93F2-5306B88887B2}"/>
              </a:ext>
            </a:extLst>
          </p:cNvPr>
          <p:cNvSpPr txBox="1"/>
          <p:nvPr/>
        </p:nvSpPr>
        <p:spPr>
          <a:xfrm>
            <a:off x="6837584" y="2722873"/>
            <a:ext cx="5177951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Предоставила мат. тех. базу и помещение для начала работы</a:t>
            </a:r>
          </a:p>
        </p:txBody>
      </p:sp>
      <p:sp>
        <p:nvSpPr>
          <p:cNvPr id="33" name="TextBox 41">
            <a:extLst>
              <a:ext uri="{FF2B5EF4-FFF2-40B4-BE49-F238E27FC236}">
                <a16:creationId xmlns:a16="http://schemas.microsoft.com/office/drawing/2014/main" id="{12E9A4B3-1722-41D5-A562-D618FC03D487}"/>
              </a:ext>
            </a:extLst>
          </p:cNvPr>
          <p:cNvSpPr txBox="1"/>
          <p:nvPr/>
        </p:nvSpPr>
        <p:spPr>
          <a:xfrm>
            <a:off x="6838675" y="3545358"/>
            <a:ext cx="5176859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Выступила куратором  </a:t>
            </a:r>
          </a:p>
        </p:txBody>
      </p:sp>
      <p:sp>
        <p:nvSpPr>
          <p:cNvPr id="34" name="TextBox 42">
            <a:extLst>
              <a:ext uri="{FF2B5EF4-FFF2-40B4-BE49-F238E27FC236}">
                <a16:creationId xmlns:a16="http://schemas.microsoft.com/office/drawing/2014/main" id="{F21545F6-E6E3-4CD9-BF24-0F55CEA74D7B}"/>
              </a:ext>
            </a:extLst>
          </p:cNvPr>
          <p:cNvSpPr txBox="1"/>
          <p:nvPr/>
        </p:nvSpPr>
        <p:spPr>
          <a:xfrm>
            <a:off x="6837585" y="4009997"/>
            <a:ext cx="5177949" cy="83099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Провела юридическую процедуру </a:t>
            </a:r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создания АТОС РК</a:t>
            </a:r>
          </a:p>
        </p:txBody>
      </p:sp>
      <p:sp>
        <p:nvSpPr>
          <p:cNvPr id="35" name="TextBox 43">
            <a:extLst>
              <a:ext uri="{FF2B5EF4-FFF2-40B4-BE49-F238E27FC236}">
                <a16:creationId xmlns:a16="http://schemas.microsoft.com/office/drawing/2014/main" id="{C97C23DD-8CCF-457E-A4BA-7E0D32C82E22}"/>
              </a:ext>
            </a:extLst>
          </p:cNvPr>
          <p:cNvSpPr txBox="1"/>
          <p:nvPr/>
        </p:nvSpPr>
        <p:spPr>
          <a:xfrm>
            <a:off x="2483898" y="4995298"/>
            <a:ext cx="4280253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Учредительное собрание</a:t>
            </a:r>
          </a:p>
        </p:txBody>
      </p:sp>
      <p:sp>
        <p:nvSpPr>
          <p:cNvPr id="36" name="TextBox 44">
            <a:extLst>
              <a:ext uri="{FF2B5EF4-FFF2-40B4-BE49-F238E27FC236}">
                <a16:creationId xmlns:a16="http://schemas.microsoft.com/office/drawing/2014/main" id="{F400AC37-ACBE-4545-A8EE-4BD65DD0436B}"/>
              </a:ext>
            </a:extLst>
          </p:cNvPr>
          <p:cNvSpPr txBox="1"/>
          <p:nvPr/>
        </p:nvSpPr>
        <p:spPr>
          <a:xfrm>
            <a:off x="2483898" y="5461650"/>
            <a:ext cx="4280253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Разработка устава</a:t>
            </a:r>
          </a:p>
        </p:txBody>
      </p:sp>
      <p:sp>
        <p:nvSpPr>
          <p:cNvPr id="37" name="TextBox 45">
            <a:extLst>
              <a:ext uri="{FF2B5EF4-FFF2-40B4-BE49-F238E27FC236}">
                <a16:creationId xmlns:a16="http://schemas.microsoft.com/office/drawing/2014/main" id="{150FF8C3-D0F7-4C64-A935-ED397119EA5C}"/>
              </a:ext>
            </a:extLst>
          </p:cNvPr>
          <p:cNvSpPr txBox="1"/>
          <p:nvPr/>
        </p:nvSpPr>
        <p:spPr>
          <a:xfrm>
            <a:off x="2483898" y="5924328"/>
            <a:ext cx="4280254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Регистрация в </a:t>
            </a:r>
            <a:r>
              <a:rPr lang="ru-RU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МинЮсте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РФ</a:t>
            </a:r>
          </a:p>
        </p:txBody>
      </p:sp>
      <p:pic>
        <p:nvPicPr>
          <p:cNvPr id="38" name="Picture 4" descr="Картинки по запросу человечки процесс">
            <a:extLst>
              <a:ext uri="{FF2B5EF4-FFF2-40B4-BE49-F238E27FC236}">
                <a16:creationId xmlns:a16="http://schemas.microsoft.com/office/drawing/2014/main" id="{7DABA957-A62F-45CB-8802-B415D40B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28" y="4932915"/>
            <a:ext cx="1948387" cy="14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48">
            <a:extLst>
              <a:ext uri="{FF2B5EF4-FFF2-40B4-BE49-F238E27FC236}">
                <a16:creationId xmlns:a16="http://schemas.microsoft.com/office/drawing/2014/main" id="{0E0C49E3-81B1-47BE-BABF-016405070C18}"/>
              </a:ext>
            </a:extLst>
          </p:cNvPr>
          <p:cNvSpPr txBox="1"/>
          <p:nvPr/>
        </p:nvSpPr>
        <p:spPr>
          <a:xfrm>
            <a:off x="206349" y="4995298"/>
            <a:ext cx="2277548" cy="138499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АТОС РК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трелка: вправо 40">
            <a:extLst>
              <a:ext uri="{FF2B5EF4-FFF2-40B4-BE49-F238E27FC236}">
                <a16:creationId xmlns:a16="http://schemas.microsoft.com/office/drawing/2014/main" id="{E8EFBDCF-F753-4AD8-906F-1CD86979D007}"/>
              </a:ext>
            </a:extLst>
          </p:cNvPr>
          <p:cNvSpPr/>
          <p:nvPr/>
        </p:nvSpPr>
        <p:spPr>
          <a:xfrm>
            <a:off x="6015789" y="1163341"/>
            <a:ext cx="748362" cy="635446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2" name="Стрелка: изогнутая 1">
            <a:extLst>
              <a:ext uri="{FF2B5EF4-FFF2-40B4-BE49-F238E27FC236}">
                <a16:creationId xmlns:a16="http://schemas.microsoft.com/office/drawing/2014/main" id="{43052839-454B-4961-B551-76D1F3D41CC7}"/>
              </a:ext>
            </a:extLst>
          </p:cNvPr>
          <p:cNvSpPr/>
          <p:nvPr/>
        </p:nvSpPr>
        <p:spPr>
          <a:xfrm rot="10800000">
            <a:off x="8534400" y="5004211"/>
            <a:ext cx="1171074" cy="1062082"/>
          </a:xfrm>
          <a:prstGeom prst="bentArrow">
            <a:avLst>
              <a:gd name="adj1" fmla="val 31159"/>
              <a:gd name="adj2" fmla="val 39392"/>
              <a:gd name="adj3" fmla="val 33212"/>
              <a:gd name="adj4" fmla="val 1686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B0A3AF9-3C23-47BA-B451-D5D68EDA3684}"/>
              </a:ext>
            </a:extLst>
          </p:cNvPr>
          <p:cNvSpPr txBox="1"/>
          <p:nvPr/>
        </p:nvSpPr>
        <p:spPr>
          <a:xfrm>
            <a:off x="523665" y="3400518"/>
            <a:ext cx="5039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«Развиваем территории – развиваем </a:t>
            </a:r>
            <a:r>
              <a:rPr lang="ru-R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Коми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400955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DBECFD-0B1E-43CF-82F7-A39112FD909A}"/>
              </a:ext>
            </a:extLst>
          </p:cNvPr>
          <p:cNvSpPr txBox="1"/>
          <p:nvPr/>
        </p:nvSpPr>
        <p:spPr>
          <a:xfrm>
            <a:off x="1524000" y="4939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www.atosrk.ru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D0DA9-96F1-4BC3-9293-C06DC29A3ED4}"/>
              </a:ext>
            </a:extLst>
          </p:cNvPr>
          <p:cNvSpPr txBox="1"/>
          <p:nvPr/>
        </p:nvSpPr>
        <p:spPr>
          <a:xfrm>
            <a:off x="0" y="19787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www.atosrk.ru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B57CE-E752-4DF7-AD95-C4388CBA42FD}"/>
              </a:ext>
            </a:extLst>
          </p:cNvPr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EF548-E5A3-4F5D-A761-BC83BDD8F497}"/>
              </a:ext>
            </a:extLst>
          </p:cNvPr>
          <p:cNvSpPr txBox="1"/>
          <p:nvPr/>
        </p:nvSpPr>
        <p:spPr>
          <a:xfrm>
            <a:off x="7395412" y="59377"/>
            <a:ext cx="3914272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  АТОС РК</a:t>
            </a:r>
          </a:p>
        </p:txBody>
      </p:sp>
      <p:pic>
        <p:nvPicPr>
          <p:cNvPr id="26" name="Picture 2" descr="C:\Users\sdv008\Desktop\Моя папка\Логотипы\АТОС (кружок).jpg">
            <a:extLst>
              <a:ext uri="{FF2B5EF4-FFF2-40B4-BE49-F238E27FC236}">
                <a16:creationId xmlns:a16="http://schemas.microsoft.com/office/drawing/2014/main" id="{C26CA19C-F3F3-4C88-8D73-FE77A85F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36" y="115784"/>
            <a:ext cx="1023464" cy="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sdv008\Desktop\Моя папка\Логотипы\Лого1.jpg">
            <a:extLst>
              <a:ext uri="{FF2B5EF4-FFF2-40B4-BE49-F238E27FC236}">
                <a16:creationId xmlns:a16="http://schemas.microsoft.com/office/drawing/2014/main" id="{C200EB62-C5F8-41F6-9D28-6DC279BDB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439" y="1220901"/>
            <a:ext cx="6371122" cy="20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s.go8212.ru/section/newsIconCis2/upload/images/news/icon/_146616196910.jpg">
            <a:extLst>
              <a:ext uri="{FF2B5EF4-FFF2-40B4-BE49-F238E27FC236}">
                <a16:creationId xmlns:a16="http://schemas.microsoft.com/office/drawing/2014/main" id="{23EEB184-6EF2-4CAA-9A66-56178938D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" y="5323380"/>
            <a:ext cx="1532418" cy="10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lh4.ggpht.com/XGcW5ZgCMTIsmVGYpnQkmOfpTkt8_JJ28QfkQUniYJ2rgpN8LwKhsxv_cpjihqXWQQ8=w340">
            <a:extLst>
              <a:ext uri="{FF2B5EF4-FFF2-40B4-BE49-F238E27FC236}">
                <a16:creationId xmlns:a16="http://schemas.microsoft.com/office/drawing/2014/main" id="{AC983B97-2B75-40F8-89D5-77AFA6B7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1" y="5493931"/>
            <a:ext cx="680509" cy="6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86D3D8-0F61-4BC8-8791-A943B25DF19C}"/>
              </a:ext>
            </a:extLst>
          </p:cNvPr>
          <p:cNvSpPr txBox="1"/>
          <p:nvPr/>
        </p:nvSpPr>
        <p:spPr>
          <a:xfrm>
            <a:off x="3487016" y="4206463"/>
            <a:ext cx="521796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/>
              <a:t>Миссия. Цель. Задачи.</a:t>
            </a:r>
          </a:p>
        </p:txBody>
      </p:sp>
    </p:spTree>
    <p:extLst>
      <p:ext uri="{BB962C8B-B14F-4D97-AF65-F5344CB8AC3E}">
        <p14:creationId xmlns:p14="http://schemas.microsoft.com/office/powerpoint/2010/main" val="432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DBECFD-0B1E-43CF-82F7-A39112FD909A}"/>
              </a:ext>
            </a:extLst>
          </p:cNvPr>
          <p:cNvSpPr txBox="1"/>
          <p:nvPr/>
        </p:nvSpPr>
        <p:spPr>
          <a:xfrm>
            <a:off x="1524000" y="4939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www.atosrk.ru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D0DA9-96F1-4BC3-9293-C06DC29A3ED4}"/>
              </a:ext>
            </a:extLst>
          </p:cNvPr>
          <p:cNvSpPr txBox="1"/>
          <p:nvPr/>
        </p:nvSpPr>
        <p:spPr>
          <a:xfrm>
            <a:off x="0" y="19787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www.atosrk.ru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B57CE-E752-4DF7-AD95-C4388CBA42FD}"/>
              </a:ext>
            </a:extLst>
          </p:cNvPr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F23D62-8391-40AE-A13E-CF88579C1A31}"/>
              </a:ext>
            </a:extLst>
          </p:cNvPr>
          <p:cNvSpPr txBox="1"/>
          <p:nvPr/>
        </p:nvSpPr>
        <p:spPr>
          <a:xfrm>
            <a:off x="7395412" y="59377"/>
            <a:ext cx="3914272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  АТОС РК</a:t>
            </a:r>
          </a:p>
        </p:txBody>
      </p:sp>
      <p:pic>
        <p:nvPicPr>
          <p:cNvPr id="30" name="Picture 2" descr="C:\Users\sdv008\Desktop\Моя папка\Логотипы\АТОС (кружок).jpg">
            <a:extLst>
              <a:ext uri="{FF2B5EF4-FFF2-40B4-BE49-F238E27FC236}">
                <a16:creationId xmlns:a16="http://schemas.microsoft.com/office/drawing/2014/main" id="{6429EBBF-06E8-45EB-8132-986B5B8F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36" y="115784"/>
            <a:ext cx="1023464" cy="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1FF74C0-13CA-4724-B42B-A9F297118259}"/>
              </a:ext>
            </a:extLst>
          </p:cNvPr>
          <p:cNvSpPr/>
          <p:nvPr/>
        </p:nvSpPr>
        <p:spPr>
          <a:xfrm>
            <a:off x="7395411" y="950350"/>
            <a:ext cx="464191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Цель АТОС РК</a:t>
            </a:r>
            <a:r>
              <a:rPr lang="ru-RU" sz="2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развитие органов ТОС на территории Республики Коми, как одного из наиболее эффективных инструментов для реализации гражданских инициатив.</a:t>
            </a:r>
          </a:p>
        </p:txBody>
      </p:sp>
      <p:pic>
        <p:nvPicPr>
          <p:cNvPr id="32" name="Picture 2" descr="http://nflpickwatch.com/wp-content/uploads/2013/11/target-red1.png">
            <a:extLst>
              <a:ext uri="{FF2B5EF4-FFF2-40B4-BE49-F238E27FC236}">
                <a16:creationId xmlns:a16="http://schemas.microsoft.com/office/drawing/2014/main" id="{A4FCD96B-6275-4808-9FBA-5F68C0F52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22" y="950350"/>
            <a:ext cx="1405390" cy="140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yt3.ggpht.com/-Q9fH8YcnBAw/AAAAAAAAAAI/AAAAAAAAAAA/N3_mkIsokrk/s900-c-k-no/photo.jpg">
            <a:extLst>
              <a:ext uri="{FF2B5EF4-FFF2-40B4-BE49-F238E27FC236}">
                <a16:creationId xmlns:a16="http://schemas.microsoft.com/office/drawing/2014/main" id="{88BF9679-69FC-4631-903C-4A84263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0" y="1004383"/>
            <a:ext cx="1263306" cy="12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5B7DF7-DD7A-40C5-8520-0FF759133CC3}"/>
              </a:ext>
            </a:extLst>
          </p:cNvPr>
          <p:cNvSpPr/>
          <p:nvPr/>
        </p:nvSpPr>
        <p:spPr>
          <a:xfrm>
            <a:off x="1419499" y="950350"/>
            <a:ext cx="35054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Миссия АТОС РК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создать благоприятные условия для реализации гражданских инициатив местных сообществ.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17777A8-6150-414A-893F-6BD43F498A8E}"/>
              </a:ext>
            </a:extLst>
          </p:cNvPr>
          <p:cNvSpPr/>
          <p:nvPr/>
        </p:nvSpPr>
        <p:spPr>
          <a:xfrm>
            <a:off x="3151747" y="3253151"/>
            <a:ext cx="9040253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Информирование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населения о широких возможностях ТОС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356F475-FFC4-4EDC-8663-5877CF29A7D4}"/>
              </a:ext>
            </a:extLst>
          </p:cNvPr>
          <p:cNvSpPr/>
          <p:nvPr/>
        </p:nvSpPr>
        <p:spPr>
          <a:xfrm>
            <a:off x="3151743" y="3617793"/>
            <a:ext cx="9040253" cy="707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2.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Методологическая и организационная поддержка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ТОС, в том числе в оформлении юридически «грамотных» документов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37D340F-38C1-4716-A733-DB5E9F262CA4}"/>
              </a:ext>
            </a:extLst>
          </p:cNvPr>
          <p:cNvSpPr/>
          <p:nvPr/>
        </p:nvSpPr>
        <p:spPr>
          <a:xfrm>
            <a:off x="3172209" y="4291407"/>
            <a:ext cx="9019791" cy="70788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3. Содействие 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привлечении финансовых ресурсов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из различных источников.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508CFB7-CFFF-42C1-A9B8-C381B27E5C41}"/>
              </a:ext>
            </a:extLst>
          </p:cNvPr>
          <p:cNvSpPr/>
          <p:nvPr/>
        </p:nvSpPr>
        <p:spPr>
          <a:xfrm>
            <a:off x="3151743" y="4999293"/>
            <a:ext cx="9019788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4. Содействие 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реализации проектов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ТОС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99E763A-D364-47E2-8ABA-1B0D36CFAC7B}"/>
              </a:ext>
            </a:extLst>
          </p:cNvPr>
          <p:cNvSpPr/>
          <p:nvPr/>
        </p:nvSpPr>
        <p:spPr>
          <a:xfrm>
            <a:off x="3151743" y="5388161"/>
            <a:ext cx="9019788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5.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Бухгалтерское обслуживание ТОС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3A72955-51F7-40F6-A3E6-BDFF187394B3}"/>
              </a:ext>
            </a:extLst>
          </p:cNvPr>
          <p:cNvSpPr/>
          <p:nvPr/>
        </p:nvSpPr>
        <p:spPr>
          <a:xfrm>
            <a:off x="3151743" y="5770263"/>
            <a:ext cx="7767837" cy="4001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6.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Популяризация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успешных практик (опыта) ТОС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7952A98-69E4-43B8-A408-5ACE1914EA82}"/>
              </a:ext>
            </a:extLst>
          </p:cNvPr>
          <p:cNvSpPr/>
          <p:nvPr/>
        </p:nvSpPr>
        <p:spPr>
          <a:xfrm>
            <a:off x="0" y="3516907"/>
            <a:ext cx="3270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Задачи АТОС РК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6" descr="http://consult-dnd.com.ua/d/741334/d/2171229021_6.jpg">
            <a:extLst>
              <a:ext uri="{FF2B5EF4-FFF2-40B4-BE49-F238E27FC236}">
                <a16:creationId xmlns:a16="http://schemas.microsoft.com/office/drawing/2014/main" id="{D438F13C-F1C8-47B9-B2FE-A6F625954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9" y="4096836"/>
            <a:ext cx="2164554" cy="164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48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DBECFD-0B1E-43CF-82F7-A39112FD909A}"/>
              </a:ext>
            </a:extLst>
          </p:cNvPr>
          <p:cNvSpPr txBox="1"/>
          <p:nvPr/>
        </p:nvSpPr>
        <p:spPr>
          <a:xfrm>
            <a:off x="1524000" y="4939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www.atosrk.ru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D0DA9-96F1-4BC3-9293-C06DC29A3ED4}"/>
              </a:ext>
            </a:extLst>
          </p:cNvPr>
          <p:cNvSpPr txBox="1"/>
          <p:nvPr/>
        </p:nvSpPr>
        <p:spPr>
          <a:xfrm>
            <a:off x="0" y="19787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www.atosrk.ru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B57CE-E752-4DF7-AD95-C4388CBA42FD}"/>
              </a:ext>
            </a:extLst>
          </p:cNvPr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EF548-E5A3-4F5D-A761-BC83BDD8F497}"/>
              </a:ext>
            </a:extLst>
          </p:cNvPr>
          <p:cNvSpPr txBox="1"/>
          <p:nvPr/>
        </p:nvSpPr>
        <p:spPr>
          <a:xfrm>
            <a:off x="7395412" y="59377"/>
            <a:ext cx="3914272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  АТОС РК</a:t>
            </a:r>
          </a:p>
        </p:txBody>
      </p:sp>
      <p:pic>
        <p:nvPicPr>
          <p:cNvPr id="26" name="Picture 2" descr="C:\Users\sdv008\Desktop\Моя папка\Логотипы\АТОС (кружок).jpg">
            <a:extLst>
              <a:ext uri="{FF2B5EF4-FFF2-40B4-BE49-F238E27FC236}">
                <a16:creationId xmlns:a16="http://schemas.microsoft.com/office/drawing/2014/main" id="{C26CA19C-F3F3-4C88-8D73-FE77A85F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36" y="115784"/>
            <a:ext cx="1023464" cy="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s.go8212.ru/section/newsIconCis2/upload/images/news/icon/_146616196910.jpg">
            <a:extLst>
              <a:ext uri="{FF2B5EF4-FFF2-40B4-BE49-F238E27FC236}">
                <a16:creationId xmlns:a16="http://schemas.microsoft.com/office/drawing/2014/main" id="{23EEB184-6EF2-4CAA-9A66-56178938D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" y="5323380"/>
            <a:ext cx="1532418" cy="10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lh4.ggpht.com/XGcW5ZgCMTIsmVGYpnQkmOfpTkt8_JJ28QfkQUniYJ2rgpN8LwKhsxv_cpjihqXWQQ8=w340">
            <a:extLst>
              <a:ext uri="{FF2B5EF4-FFF2-40B4-BE49-F238E27FC236}">
                <a16:creationId xmlns:a16="http://schemas.microsoft.com/office/drawing/2014/main" id="{AC983B97-2B75-40F8-89D5-77AFA6B7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1" y="5493931"/>
            <a:ext cx="680509" cy="6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E04F6B-BBE2-437D-8C64-EBD30A037AB5}"/>
              </a:ext>
            </a:extLst>
          </p:cNvPr>
          <p:cNvSpPr/>
          <p:nvPr/>
        </p:nvSpPr>
        <p:spPr>
          <a:xfrm>
            <a:off x="618977" y="767198"/>
            <a:ext cx="1114161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Информирование  населения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</a:rPr>
              <a:t>о широких возможностях ТОС</a:t>
            </a:r>
            <a:endParaRPr lang="ru-RU" sz="28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155EB55-E17D-44CF-9A58-EA145A2E7830}"/>
              </a:ext>
            </a:extLst>
          </p:cNvPr>
          <p:cNvSpPr/>
          <p:nvPr/>
        </p:nvSpPr>
        <p:spPr>
          <a:xfrm>
            <a:off x="517621" y="1809001"/>
            <a:ext cx="5322903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Выездные собрания с инициативными гражданами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3084F72-607E-40E8-B378-14B31A3C5FF5}"/>
              </a:ext>
            </a:extLst>
          </p:cNvPr>
          <p:cNvSpPr/>
          <p:nvPr/>
        </p:nvSpPr>
        <p:spPr>
          <a:xfrm>
            <a:off x="517620" y="2754026"/>
            <a:ext cx="5316817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2. Сайт – </a:t>
            </a:r>
            <a:r>
              <a:rPr lang="en-US" sz="2800" dirty="0">
                <a:latin typeface="Arial" pitchFamily="34" charset="0"/>
                <a:cs typeface="Arial" pitchFamily="34" charset="0"/>
                <a:hlinkClick r:id="rId5"/>
              </a:rPr>
              <a:t>www.atosrk.ru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F08FFDA-F13A-4E37-8D25-065549F42CB2}"/>
              </a:ext>
            </a:extLst>
          </p:cNvPr>
          <p:cNvSpPr/>
          <p:nvPr/>
        </p:nvSpPr>
        <p:spPr>
          <a:xfrm>
            <a:off x="517619" y="3280994"/>
            <a:ext cx="5316818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3. Личные и телефонные консультации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447863-16A5-41A7-AFF1-304AE59BF21A}"/>
              </a:ext>
            </a:extLst>
          </p:cNvPr>
          <p:cNvSpPr/>
          <p:nvPr/>
        </p:nvSpPr>
        <p:spPr>
          <a:xfrm>
            <a:off x="511726" y="4235101"/>
            <a:ext cx="5322711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4. Средства массовой информации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27B6E4B-B9CE-4A34-9DA4-5ADC905C97F2}"/>
              </a:ext>
            </a:extLst>
          </p:cNvPr>
          <p:cNvSpPr/>
          <p:nvPr/>
        </p:nvSpPr>
        <p:spPr>
          <a:xfrm>
            <a:off x="517622" y="1306351"/>
            <a:ext cx="5316816" cy="5232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</a:rPr>
              <a:t>Инструменты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2" descr="C:\Users\sdv008\Desktop\Рисунок1.jpg">
            <a:extLst>
              <a:ext uri="{FF2B5EF4-FFF2-40B4-BE49-F238E27FC236}">
                <a16:creationId xmlns:a16="http://schemas.microsoft.com/office/drawing/2014/main" id="{598EC8B7-0409-4B25-BB61-13DCF3794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14" y="1306351"/>
            <a:ext cx="3674290" cy="225207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37D7064-B396-4109-876B-496BDE77AB0D}"/>
              </a:ext>
            </a:extLst>
          </p:cNvPr>
          <p:cNvSpPr/>
          <p:nvPr/>
        </p:nvSpPr>
        <p:spPr>
          <a:xfrm>
            <a:off x="6872202" y="3566149"/>
            <a:ext cx="3696702" cy="16312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Собрание в г. Сосногорск 27.02.2014 ссылка на материал в СМИ -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http://www.sosnogorsk24.ru/novost/?id=2235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6" descr="http://altclub.biz/files/09b132f4/20/preview_63301a1d11268422efd6ca88c1bf092a.jpg">
            <a:extLst>
              <a:ext uri="{FF2B5EF4-FFF2-40B4-BE49-F238E27FC236}">
                <a16:creationId xmlns:a16="http://schemas.microsoft.com/office/drawing/2014/main" id="{50043C12-9EC3-43D1-8A5F-A44D75020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014" y="5377970"/>
            <a:ext cx="932114" cy="110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://souz-svv.ru/wp-content/uploads/2010/08/%D1%87%D0%B5%D0%BB%D0%BE%D0%B2%D0%B5%D1%87%D0%B5%D0%BA-%D0%BF%D1%80%D0%BE%D0%B2%D0%B5%D1%80%D0%BA%D0%B0-251x300.jpg">
            <a:extLst>
              <a:ext uri="{FF2B5EF4-FFF2-40B4-BE49-F238E27FC236}">
                <a16:creationId xmlns:a16="http://schemas.microsoft.com/office/drawing/2014/main" id="{ED773383-2482-4FBC-800E-2AC5F379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03" y="5357280"/>
            <a:ext cx="1107764" cy="11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трелка: вправо 7">
            <a:extLst>
              <a:ext uri="{FF2B5EF4-FFF2-40B4-BE49-F238E27FC236}">
                <a16:creationId xmlns:a16="http://schemas.microsoft.com/office/drawing/2014/main" id="{85665F68-DD95-4D9B-9C4D-2AFFDCF50231}"/>
              </a:ext>
            </a:extLst>
          </p:cNvPr>
          <p:cNvSpPr/>
          <p:nvPr/>
        </p:nvSpPr>
        <p:spPr>
          <a:xfrm>
            <a:off x="7764654" y="5717196"/>
            <a:ext cx="928694" cy="426273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4E34D16-60EB-4D4A-A393-E1047A6DD63E}"/>
              </a:ext>
            </a:extLst>
          </p:cNvPr>
          <p:cNvSpPr/>
          <p:nvPr/>
        </p:nvSpPr>
        <p:spPr>
          <a:xfrm>
            <a:off x="3175936" y="5419428"/>
            <a:ext cx="3474427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вопрос?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Обратись в АТОС!</a:t>
            </a:r>
          </a:p>
        </p:txBody>
      </p:sp>
      <p:sp>
        <p:nvSpPr>
          <p:cNvPr id="32" name="Стрелка: вправо 7">
            <a:extLst>
              <a:ext uri="{FF2B5EF4-FFF2-40B4-BE49-F238E27FC236}">
                <a16:creationId xmlns:a16="http://schemas.microsoft.com/office/drawing/2014/main" id="{91817FA2-E4BD-4267-8933-159838F78BD2}"/>
              </a:ext>
            </a:extLst>
          </p:cNvPr>
          <p:cNvSpPr/>
          <p:nvPr/>
        </p:nvSpPr>
        <p:spPr>
          <a:xfrm>
            <a:off x="6096000" y="2222695"/>
            <a:ext cx="637812" cy="363237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право 7">
            <a:extLst>
              <a:ext uri="{FF2B5EF4-FFF2-40B4-BE49-F238E27FC236}">
                <a16:creationId xmlns:a16="http://schemas.microsoft.com/office/drawing/2014/main" id="{2A210C75-2AB5-4F28-A810-C4339CC17F3C}"/>
              </a:ext>
            </a:extLst>
          </p:cNvPr>
          <p:cNvSpPr/>
          <p:nvPr/>
        </p:nvSpPr>
        <p:spPr>
          <a:xfrm>
            <a:off x="6096000" y="4340436"/>
            <a:ext cx="637812" cy="369106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1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9DBECFD-0B1E-43CF-82F7-A39112FD909A}"/>
              </a:ext>
            </a:extLst>
          </p:cNvPr>
          <p:cNvSpPr txBox="1"/>
          <p:nvPr/>
        </p:nvSpPr>
        <p:spPr>
          <a:xfrm>
            <a:off x="1524000" y="49390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www.atosrk.ru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CD0DA9-96F1-4BC3-9293-C06DC29A3ED4}"/>
              </a:ext>
            </a:extLst>
          </p:cNvPr>
          <p:cNvSpPr txBox="1"/>
          <p:nvPr/>
        </p:nvSpPr>
        <p:spPr>
          <a:xfrm>
            <a:off x="0" y="197877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www.atosrk.ru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DB57CE-E752-4DF7-AD95-C4388CBA42FD}"/>
              </a:ext>
            </a:extLst>
          </p:cNvPr>
          <p:cNvSpPr txBox="1"/>
          <p:nvPr/>
        </p:nvSpPr>
        <p:spPr>
          <a:xfrm>
            <a:off x="0" y="6519446"/>
            <a:ext cx="12192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Воронежская область, г. Россошь, сентябрь 2017 г.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EEF548-E5A3-4F5D-A761-BC83BDD8F497}"/>
              </a:ext>
            </a:extLst>
          </p:cNvPr>
          <p:cNvSpPr txBox="1"/>
          <p:nvPr/>
        </p:nvSpPr>
        <p:spPr>
          <a:xfrm>
            <a:off x="7395412" y="59377"/>
            <a:ext cx="3914272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  АТОС РК</a:t>
            </a:r>
          </a:p>
        </p:txBody>
      </p:sp>
      <p:pic>
        <p:nvPicPr>
          <p:cNvPr id="26" name="Picture 2" descr="C:\Users\sdv008\Desktop\Моя папка\Логотипы\АТОС (кружок).jpg">
            <a:extLst>
              <a:ext uri="{FF2B5EF4-FFF2-40B4-BE49-F238E27FC236}">
                <a16:creationId xmlns:a16="http://schemas.microsoft.com/office/drawing/2014/main" id="{C26CA19C-F3F3-4C88-8D73-FE77A85F0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936" y="115784"/>
            <a:ext cx="1023464" cy="55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s.go8212.ru/section/newsIconCis2/upload/images/news/icon/_146616196910.jpg">
            <a:extLst>
              <a:ext uri="{FF2B5EF4-FFF2-40B4-BE49-F238E27FC236}">
                <a16:creationId xmlns:a16="http://schemas.microsoft.com/office/drawing/2014/main" id="{23EEB184-6EF2-4CAA-9A66-56178938D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" y="5323380"/>
            <a:ext cx="1532418" cy="102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://lh4.ggpht.com/XGcW5ZgCMTIsmVGYpnQkmOfpTkt8_JJ28QfkQUniYJ2rgpN8LwKhsxv_cpjihqXWQQ8=w340">
            <a:extLst>
              <a:ext uri="{FF2B5EF4-FFF2-40B4-BE49-F238E27FC236}">
                <a16:creationId xmlns:a16="http://schemas.microsoft.com/office/drawing/2014/main" id="{AC983B97-2B75-40F8-89D5-77AFA6B7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1" y="5493931"/>
            <a:ext cx="680509" cy="6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FEFBD08-5423-44E2-890F-0FEB067F432B}"/>
              </a:ext>
            </a:extLst>
          </p:cNvPr>
          <p:cNvSpPr/>
          <p:nvPr/>
        </p:nvSpPr>
        <p:spPr>
          <a:xfrm>
            <a:off x="1344236" y="724502"/>
            <a:ext cx="9144000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</a:rPr>
              <a:t>Методологическая и организационная поддержка ТОС, в том чисел в оформлении юридически «грамотных документов</a:t>
            </a:r>
            <a:endParaRPr lang="ru-RU" sz="24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4DC9166-CC44-4A72-ACF1-D40EA190DF98}"/>
              </a:ext>
            </a:extLst>
          </p:cNvPr>
          <p:cNvSpPr/>
          <p:nvPr/>
        </p:nvSpPr>
        <p:spPr>
          <a:xfrm>
            <a:off x="1595756" y="2205561"/>
            <a:ext cx="5256583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1. Взаимодействие с органами исполнительной власти и местного самоуправления по созданию типовых документов для ТОС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E835A37-60F2-4D3B-87DB-E5EAE7DFC854}"/>
              </a:ext>
            </a:extLst>
          </p:cNvPr>
          <p:cNvSpPr/>
          <p:nvPr/>
        </p:nvSpPr>
        <p:spPr>
          <a:xfrm>
            <a:off x="1594236" y="3766128"/>
            <a:ext cx="5258103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2. Проверка документов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5E80535-649C-45C9-AFA0-B1E8880676C4}"/>
              </a:ext>
            </a:extLst>
          </p:cNvPr>
          <p:cNvSpPr/>
          <p:nvPr/>
        </p:nvSpPr>
        <p:spPr>
          <a:xfrm>
            <a:off x="1594236" y="4227793"/>
            <a:ext cx="5258103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3. Выступление от имени ТОС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(по доверенности)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B05D421-34E4-4F69-AA2E-4EE744C3D753}"/>
              </a:ext>
            </a:extLst>
          </p:cNvPr>
          <p:cNvSpPr/>
          <p:nvPr/>
        </p:nvSpPr>
        <p:spPr>
          <a:xfrm>
            <a:off x="1594236" y="5058790"/>
            <a:ext cx="5258103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4. Издание методических материалов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634573F-88E4-4A4A-A605-A7775533BAE8}"/>
              </a:ext>
            </a:extLst>
          </p:cNvPr>
          <p:cNvSpPr/>
          <p:nvPr/>
        </p:nvSpPr>
        <p:spPr>
          <a:xfrm>
            <a:off x="1594236" y="1743896"/>
            <a:ext cx="5258103" cy="46166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</a:rPr>
              <a:t>Виды поддержки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CB92AA9-8904-49B2-AF09-757632DBB885}"/>
              </a:ext>
            </a:extLst>
          </p:cNvPr>
          <p:cNvSpPr/>
          <p:nvPr/>
        </p:nvSpPr>
        <p:spPr>
          <a:xfrm>
            <a:off x="7395412" y="1743896"/>
            <a:ext cx="4210434" cy="2308324"/>
          </a:xfrm>
          <a:prstGeom prst="rect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на сайте АТОС РК создан конструктор по созданию типовых документов для регистрации ТОС</a:t>
            </a:r>
          </a:p>
          <a:p>
            <a:pPr algn="just"/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http://www.atosrk.ru/request</a:t>
            </a:r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0" name="Picture 2" descr="C:\Users\sdv008\Desktop\345fe75d782c67a704efd1cc95d6fd94.jpg">
            <a:extLst>
              <a:ext uri="{FF2B5EF4-FFF2-40B4-BE49-F238E27FC236}">
                <a16:creationId xmlns:a16="http://schemas.microsoft.com/office/drawing/2014/main" id="{8EBAAD35-F22F-4D0E-809D-9A5EC226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12" y="4072617"/>
            <a:ext cx="4194734" cy="113594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C3F0F8F-4F0B-4C93-ABA6-1B9896122307}"/>
              </a:ext>
            </a:extLst>
          </p:cNvPr>
          <p:cNvSpPr/>
          <p:nvPr/>
        </p:nvSpPr>
        <p:spPr>
          <a:xfrm>
            <a:off x="7395412" y="5213718"/>
            <a:ext cx="4210434" cy="830997"/>
          </a:xfrm>
          <a:prstGeom prst="rect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Скачать методички  -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http://atosrk.ru/news/read/2</a:t>
            </a:r>
            <a:endParaRPr lang="ru-RU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: вправо 7">
            <a:extLst>
              <a:ext uri="{FF2B5EF4-FFF2-40B4-BE49-F238E27FC236}">
                <a16:creationId xmlns:a16="http://schemas.microsoft.com/office/drawing/2014/main" id="{59A17687-5552-47AE-A002-E4A8E9B66BC6}"/>
              </a:ext>
            </a:extLst>
          </p:cNvPr>
          <p:cNvSpPr/>
          <p:nvPr/>
        </p:nvSpPr>
        <p:spPr>
          <a:xfrm>
            <a:off x="6940877" y="2682629"/>
            <a:ext cx="343510" cy="320821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43" name="Стрелка: вправо 7">
            <a:extLst>
              <a:ext uri="{FF2B5EF4-FFF2-40B4-BE49-F238E27FC236}">
                <a16:creationId xmlns:a16="http://schemas.microsoft.com/office/drawing/2014/main" id="{4BC21FAF-9D7D-4854-8065-A6728ED82E81}"/>
              </a:ext>
            </a:extLst>
          </p:cNvPr>
          <p:cNvSpPr/>
          <p:nvPr/>
        </p:nvSpPr>
        <p:spPr>
          <a:xfrm>
            <a:off x="6940877" y="5249163"/>
            <a:ext cx="343510" cy="320821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296939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1300</Words>
  <Application>Microsoft Office PowerPoint</Application>
  <PresentationFormat>Широкоэкранный</PresentationFormat>
  <Paragraphs>188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Сизев</dc:creator>
  <cp:lastModifiedBy>Дмитрий Сизев</cp:lastModifiedBy>
  <cp:revision>66</cp:revision>
  <dcterms:created xsi:type="dcterms:W3CDTF">2017-09-25T05:57:46Z</dcterms:created>
  <dcterms:modified xsi:type="dcterms:W3CDTF">2017-09-25T20:58:34Z</dcterms:modified>
</cp:coreProperties>
</file>