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7" r:id="rId2"/>
    <p:sldId id="352" r:id="rId3"/>
    <p:sldId id="373" r:id="rId4"/>
    <p:sldId id="351" r:id="rId5"/>
    <p:sldId id="307" r:id="rId6"/>
    <p:sldId id="308" r:id="rId7"/>
    <p:sldId id="315" r:id="rId8"/>
    <p:sldId id="269" r:id="rId9"/>
    <p:sldId id="270" r:id="rId10"/>
    <p:sldId id="273" r:id="rId11"/>
    <p:sldId id="297" r:id="rId12"/>
    <p:sldId id="316" r:id="rId13"/>
    <p:sldId id="31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  <p15:guide id="8" pos="23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рибовская Наталья Викторовна" initials="ГНВ" lastIdx="1" clrIdx="0">
    <p:extLst>
      <p:ext uri="{19B8F6BF-5375-455C-9EA6-DF929625EA0E}">
        <p15:presenceInfo xmlns:p15="http://schemas.microsoft.com/office/powerpoint/2012/main" userId="S-1-5-21-2754494690-1183963399-2976742660-686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33"/>
    <a:srgbClr val="DA0000"/>
    <a:srgbClr val="E1002B"/>
    <a:srgbClr val="FFC32E"/>
    <a:srgbClr val="FFD365"/>
    <a:srgbClr val="E1D473"/>
    <a:srgbClr val="334286"/>
    <a:srgbClr val="0062BA"/>
    <a:srgbClr val="A21630"/>
    <a:srgbClr val="D00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6703" autoAdjust="0"/>
  </p:normalViewPr>
  <p:slideViewPr>
    <p:cSldViewPr snapToGrid="0" snapToObjects="1">
      <p:cViewPr varScale="1">
        <p:scale>
          <a:sx n="115" d="100"/>
          <a:sy n="115" d="100"/>
        </p:scale>
        <p:origin x="396" y="114"/>
      </p:cViewPr>
      <p:guideLst>
        <p:guide orient="horz" pos="142"/>
        <p:guide pos="1277"/>
        <p:guide pos="234"/>
        <p:guide orient="horz" pos="3906"/>
        <p:guide pos="2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27T11:22:58.433" idx="1">
    <p:pos x="7653" y="4037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t>05.02.2021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958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3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9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242135"/>
            <a:ext cx="4381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ТЕРРИТОРИАЛЬНЫЙ ОРГАН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ФЕДЕРАЛЬНОЙ СЛУЖБЫ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СМОЛЕНСКОЙ ОБЛАСТИ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7" y="3845860"/>
            <a:ext cx="486081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7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2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7" y="118436"/>
            <a:ext cx="176254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СМОЛЕНСКСТАТ</a:t>
            </a:r>
            <a:endParaRPr lang="ru-RU" sz="1500" dirty="0">
              <a:latin typeface="+mn-lt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3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1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6" y="1687112"/>
            <a:ext cx="3362327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6" y="1687112"/>
            <a:ext cx="3362327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41" y="1687112"/>
            <a:ext cx="3362327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id="{A32F654B-2BB9-1146-B60D-BED70D67F881}"/>
              </a:ext>
            </a:extLst>
          </p:cNvPr>
          <p:cNvSpPr/>
          <p:nvPr userDrawn="1"/>
        </p:nvSpPr>
        <p:spPr>
          <a:xfrm>
            <a:off x="2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7" y="843943"/>
            <a:ext cx="6347255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6" y="1155506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7" y="118436"/>
            <a:ext cx="168589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СМОЛЕНСКСТАТ</a:t>
            </a:r>
            <a:endParaRPr lang="ru-RU" sz="1500" dirty="0">
              <a:latin typeface="+mn-lt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7" y="1684754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id="{515B5E40-509C-674A-A0CE-A82644D303E5}"/>
              </a:ext>
            </a:extLst>
          </p:cNvPr>
          <p:cNvSpPr/>
          <p:nvPr userDrawn="1"/>
        </p:nvSpPr>
        <p:spPr>
          <a:xfrm>
            <a:off x="3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1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6" y="118436"/>
            <a:ext cx="1862121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СМОЛЕНСКСТАТ</a:t>
            </a:r>
            <a:endParaRPr lang="ru-RU" sz="1500" dirty="0">
              <a:latin typeface="+mn-lt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3" y="1766891"/>
            <a:ext cx="5339663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6C49A229-F120-BD44-8911-B70221A59A36}"/>
              </a:ext>
            </a:extLst>
          </p:cNvPr>
          <p:cNvSpPr/>
          <p:nvPr userDrawn="1"/>
        </p:nvSpPr>
        <p:spPr>
          <a:xfrm>
            <a:off x="1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71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4" y="118436"/>
            <a:ext cx="177753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СМОЛЕНСКСТАТ</a:t>
            </a:r>
            <a:endParaRPr lang="ru-RU" sz="1500" dirty="0">
              <a:latin typeface="+mn-lt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3" y="1289168"/>
            <a:ext cx="5339663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C4CAAF58-D51D-2F45-BC38-B4EAB0CFADC2}"/>
              </a:ext>
            </a:extLst>
          </p:cNvPr>
          <p:cNvSpPr/>
          <p:nvPr userDrawn="1"/>
        </p:nvSpPr>
        <p:spPr>
          <a:xfrm>
            <a:off x="5671753" y="1289170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B780F91E-59E4-7E41-8159-0A9695B37680}"/>
              </a:ext>
            </a:extLst>
          </p:cNvPr>
          <p:cNvSpPr/>
          <p:nvPr userDrawn="1"/>
        </p:nvSpPr>
        <p:spPr>
          <a:xfrm>
            <a:off x="1" y="1289169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7" y="118434"/>
            <a:ext cx="2050527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СМОЛЕНСКСТАТ</a:t>
            </a:r>
            <a:endParaRPr lang="ru-RU" sz="1500" dirty="0">
              <a:latin typeface="+mn-lt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4" y="1569810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6"/>
            <a:ext cx="1687592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СМОЛЕНСКСТАТ</a:t>
            </a:r>
            <a:endParaRPr lang="ru-RU" sz="1500" dirty="0">
              <a:latin typeface="+mn-lt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3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1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7" y="118438"/>
            <a:ext cx="1725068" cy="487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СМОЛЕНСКСТАТ</a:t>
            </a:r>
            <a:endParaRPr lang="ru-RU" sz="1500" dirty="0">
              <a:latin typeface="+mn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3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1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47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7" y="118437"/>
            <a:ext cx="104882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id="{2E9797C7-8447-7949-8633-B9C1F8C8B7D2}"/>
              </a:ext>
            </a:extLst>
          </p:cNvPr>
          <p:cNvSpPr/>
          <p:nvPr userDrawn="1"/>
        </p:nvSpPr>
        <p:spPr>
          <a:xfrm>
            <a:off x="3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1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6"/>
            <a:ext cx="1605147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СМОЛЕНСКСТАТ</a:t>
            </a:r>
            <a:endParaRPr lang="ru-RU" sz="1500" dirty="0">
              <a:latin typeface="+mn-lt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D6E06661-EB7F-9A4F-ABE0-E508C3AF0496}"/>
              </a:ext>
            </a:extLst>
          </p:cNvPr>
          <p:cNvSpPr/>
          <p:nvPr userDrawn="1"/>
        </p:nvSpPr>
        <p:spPr>
          <a:xfrm>
            <a:off x="3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1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2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3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9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2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78" y="1308391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6" y="105222"/>
            <a:ext cx="917339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5" y="166103"/>
            <a:ext cx="38314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ТЕРРИТОРИАЛЬНЫЙ ОРГАН ФЕДЕРАЛЬНОЙ СЛУЖБЫ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СМОЛЕНСКОЙ ОБЛАСТИ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41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2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id="{D8863855-8BDF-4E45-809B-F11F7FD06B41}"/>
              </a:ext>
            </a:extLst>
          </p:cNvPr>
          <p:cNvSpPr/>
          <p:nvPr userDrawn="1"/>
        </p:nvSpPr>
        <p:spPr>
          <a:xfrm>
            <a:off x="0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9" y="779147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4DC73FA9-CFCC-4349-9EBF-D22E76F9EBCE}"/>
              </a:ext>
            </a:extLst>
          </p:cNvPr>
          <p:cNvSpPr/>
          <p:nvPr userDrawn="1"/>
        </p:nvSpPr>
        <p:spPr>
          <a:xfrm>
            <a:off x="497239" y="777916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4" y="3493457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1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9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id="{C58F501F-69CE-BA47-A198-563B3F244258}"/>
              </a:ext>
            </a:extLst>
          </p:cNvPr>
          <p:cNvSpPr/>
          <p:nvPr userDrawn="1"/>
        </p:nvSpPr>
        <p:spPr>
          <a:xfrm>
            <a:off x="753019" y="4896194"/>
            <a:ext cx="170335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B797CEC3-3C0E-BF40-A6EC-9734EEE77799}"/>
              </a:ext>
            </a:extLst>
          </p:cNvPr>
          <p:cNvSpPr/>
          <p:nvPr userDrawn="1"/>
        </p:nvSpPr>
        <p:spPr>
          <a:xfrm>
            <a:off x="2162719" y="3422994"/>
            <a:ext cx="170335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84B4724E-B60A-954B-8A4E-FA9A7CE72886}"/>
              </a:ext>
            </a:extLst>
          </p:cNvPr>
          <p:cNvSpPr/>
          <p:nvPr userDrawn="1"/>
        </p:nvSpPr>
        <p:spPr>
          <a:xfrm>
            <a:off x="4347119" y="692494"/>
            <a:ext cx="170335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11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id="{60D482BB-06C7-7D43-A4B6-067B00C7448E}"/>
              </a:ext>
            </a:extLst>
          </p:cNvPr>
          <p:cNvSpPr/>
          <p:nvPr/>
        </p:nvSpPr>
        <p:spPr>
          <a:xfrm>
            <a:off x="7291580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id="{DDF917D5-710B-2741-B703-C610905EA05E}"/>
              </a:ext>
            </a:extLst>
          </p:cNvPr>
          <p:cNvSpPr/>
          <p:nvPr/>
        </p:nvSpPr>
        <p:spPr>
          <a:xfrm>
            <a:off x="7471301" y="5399295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3" y="9646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id="{27816AD4-2F7A-1A4B-81F5-AB004BF47F0F}"/>
              </a:ext>
            </a:extLst>
          </p:cNvPr>
          <p:cNvSpPr/>
          <p:nvPr userDrawn="1"/>
        </p:nvSpPr>
        <p:spPr>
          <a:xfrm>
            <a:off x="159533" y="1777707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2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id="{08AFF63D-7402-AE48-BC81-B45339A276A5}"/>
              </a:ext>
            </a:extLst>
          </p:cNvPr>
          <p:cNvSpPr/>
          <p:nvPr userDrawn="1"/>
        </p:nvSpPr>
        <p:spPr>
          <a:xfrm>
            <a:off x="3459152" y="9026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id="{C083EA45-9922-BB44-BCEE-4B899446618B}"/>
              </a:ext>
            </a:extLst>
          </p:cNvPr>
          <p:cNvSpPr/>
          <p:nvPr userDrawn="1"/>
        </p:nvSpPr>
        <p:spPr>
          <a:xfrm>
            <a:off x="3459152" y="5855921"/>
            <a:ext cx="5273699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8" y="5855917"/>
            <a:ext cx="864047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id="{B26E0C0E-E435-EF4C-B6F6-E5A05B9C2D21}"/>
              </a:ext>
            </a:extLst>
          </p:cNvPr>
          <p:cNvSpPr/>
          <p:nvPr userDrawn="1"/>
        </p:nvSpPr>
        <p:spPr>
          <a:xfrm>
            <a:off x="3344737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5" y="1742159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57BA722A-E58D-664F-9B1F-48BC983F82E0}"/>
              </a:ext>
            </a:extLst>
          </p:cNvPr>
          <p:cNvSpPr/>
          <p:nvPr userDrawn="1"/>
        </p:nvSpPr>
        <p:spPr>
          <a:xfrm>
            <a:off x="1" y="1742159"/>
            <a:ext cx="405131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AB69561-8020-AB4B-A6D9-CC282A28B422}"/>
              </a:ext>
            </a:extLst>
          </p:cNvPr>
          <p:cNvSpPr/>
          <p:nvPr userDrawn="1"/>
        </p:nvSpPr>
        <p:spPr>
          <a:xfrm>
            <a:off x="6235703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id="{98ED11CC-7038-B341-89A6-A00AF6E52873}"/>
              </a:ext>
            </a:extLst>
          </p:cNvPr>
          <p:cNvSpPr/>
          <p:nvPr/>
        </p:nvSpPr>
        <p:spPr>
          <a:xfrm>
            <a:off x="5641916" y="5019117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7" y="118434"/>
            <a:ext cx="203294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Arial"/>
                <a:cs typeface="Arial"/>
              </a:rPr>
              <a:t>СМОЛЕНСКСТАТ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3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1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1272566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4731131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4640799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8099364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1" y="3031461"/>
            <a:ext cx="2557683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1" y="3031461"/>
            <a:ext cx="2557683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1" y="3031461"/>
            <a:ext cx="2557683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9" y="2231361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8" y="2231361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40" y="2231361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6"/>
            <a:ext cx="1605147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СМОЛЕНСКСТАТ</a:t>
            </a:r>
            <a:endParaRPr lang="ru-RU" sz="1500" dirty="0">
              <a:latin typeface="+mn-lt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3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1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7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6" y="118436"/>
            <a:ext cx="1680097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СМОЛЕНСКСТАТ</a:t>
            </a:r>
            <a:endParaRPr lang="ru-RU" sz="1500" dirty="0">
              <a:latin typeface="+mn-lt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3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1" y="536140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6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3" y="1687112"/>
            <a:ext cx="525899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2064" y="5527409"/>
            <a:ext cx="5070763" cy="289823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Смоленскстата Зубкова Е.Ю.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F8A9122-393E-9E43-ADBD-FD8785CAD33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4"/>
            <a:ext cx="27432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79818" y="3428999"/>
            <a:ext cx="7872548" cy="120032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 предоставления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статистической отчётности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2021 году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047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50983" y="806827"/>
            <a:ext cx="3971636" cy="5122921"/>
          </a:xfrm>
        </p:spPr>
        <p:txBody>
          <a:bodyPr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федерального статистического наблюдения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4-жилфонд «Сведения о предоставлении гражданам жилых помещений»</a:t>
            </a:r>
          </a:p>
        </p:txBody>
      </p:sp>
      <p:pic>
        <p:nvPicPr>
          <p:cNvPr id="1027" name="Picture 3" descr="E:\14--2020\04093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930" y="10094"/>
            <a:ext cx="6160655" cy="684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425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09283" y="1400375"/>
            <a:ext cx="4927736" cy="3987800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федерального статистического наблюдения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1-жилфонд «Сведения о жилищном фонде»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62909" y="543411"/>
            <a:ext cx="465610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Органы местного самоуправления предоставляют данные о совокупности жилых помещений, находящихся на территории муниципального </a:t>
            </a:r>
            <a:r>
              <a:rPr lang="ru-RU" sz="2000" dirty="0" err="1">
                <a:latin typeface="Times New Roman" panose="02020603050405020304" pitchFamily="18" charset="0"/>
                <a:cs typeface="Times New Roman" pitchFamily="18" charset="0"/>
              </a:rPr>
              <a:t>образо-вания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кроме жилых помещений, находящихся в оперативном управ-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лении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министерств и ведомств.</a:t>
            </a:r>
          </a:p>
          <a:p>
            <a:pPr algn="just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предоставления сведений по данной форме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Смоленскстат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отправки итогов на Федеральный уровень, от органов местного самоуправления очень часто поступают обращения на изменения представ-ленных данных,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недопустимо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29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990600" y="357051"/>
            <a:ext cx="3937000" cy="5031124"/>
          </a:xfrm>
        </p:spPr>
        <p:txBody>
          <a:bodyPr/>
          <a:lstStyle/>
          <a:p>
            <a:pPr algn="ctr"/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«Основные методологические рекомендации по заполнению статистической отчетности по жилищно-коммунальному хозяйству» запланирован на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 2021 года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23467" y="127817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dirty="0">
                <a:latin typeface="Times New Roman" panose="02020603050405020304" pitchFamily="18" charset="0"/>
              </a:rPr>
              <a:t>Консультацию по заполнению форм ЖКХ можно получить у специалистов Смоленскстата</a:t>
            </a:r>
          </a:p>
          <a:p>
            <a:r>
              <a:rPr lang="ru-RU" dirty="0">
                <a:latin typeface="Times New Roman" panose="02020603050405020304" pitchFamily="18" charset="0"/>
              </a:rPr>
              <a:t> по телефону </a:t>
            </a:r>
            <a:r>
              <a:rPr lang="ru-RU" b="1" i="1" dirty="0">
                <a:latin typeface="Times New Roman" panose="02020603050405020304" pitchFamily="18" charset="0"/>
              </a:rPr>
              <a:t>8(4812)64-77-98 </a:t>
            </a:r>
          </a:p>
          <a:p>
            <a:r>
              <a:rPr lang="ru-RU" dirty="0">
                <a:latin typeface="Times New Roman" panose="02020603050405020304" pitchFamily="18" charset="0"/>
              </a:rPr>
              <a:t>по вопросам электронной передачи форм – по телефону: </a:t>
            </a:r>
            <a:r>
              <a:rPr lang="ru-RU" b="1" i="1" dirty="0">
                <a:latin typeface="Times New Roman" panose="02020603050405020304" pitchFamily="18" charset="0"/>
              </a:rPr>
              <a:t>(4812)64-77-80, (4812)64-71-19.</a:t>
            </a:r>
            <a:endParaRPr 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417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64870" y="2707580"/>
            <a:ext cx="5929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113028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D86E8CD-3B7B-4440-BDB7-1849DC9CBD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874925-6A0B-4D8B-AA2E-065AE2C427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221" y="536140"/>
            <a:ext cx="5124510" cy="936897"/>
          </a:xfrm>
        </p:spPr>
        <p:txBody>
          <a:bodyPr/>
          <a:lstStyle/>
          <a:p>
            <a:r>
              <a:rPr lang="ru-RU" sz="2400" dirty="0"/>
              <a:t>Сплошное наблюдение МСП</a:t>
            </a:r>
          </a:p>
          <a:p>
            <a:endParaRPr lang="ru-RU" sz="20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9E268E-29FD-4854-BB8A-7BDFC493A6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0127" y="1210491"/>
            <a:ext cx="10564856" cy="5145191"/>
          </a:xfrm>
        </p:spPr>
        <p:txBody>
          <a:bodyPr/>
          <a:lstStyle/>
          <a:p>
            <a:pPr indent="450215" algn="just">
              <a:lnSpc>
                <a:spcPct val="110000"/>
              </a:lnSpc>
              <a:spcBef>
                <a:spcPts val="1200"/>
              </a:spcBef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текущем году с января по апрель в соответствии с Федеральным законом от 24.07.2007г. № 209-ФЗ «О развитии малого и среднего предпринимательства в Российской Федерации» проводится с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плошное наблюдение за деятельностью субъектов малого и среднего предпринимательства - 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экономическая перепись малого бизнеса.</a:t>
            </a:r>
            <a:endParaRPr lang="ru-RU" sz="18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с действующим законодательством Российской Федерации, участие в статистическом наблюдении является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обязательным.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0000"/>
              </a:lnSpc>
            </a:pPr>
            <a:r>
              <a:rPr lang="ru-RU" sz="1800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 1 апреля 2021 года сведения респонденты могут направить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450215" algn="just">
              <a:lnSpc>
                <a:spcPct val="11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через сайт Росстата (при наличии электронной подписи) – </a:t>
            </a:r>
          </a:p>
          <a:p>
            <a:pPr marL="457200" indent="450215" algn="just">
              <a:lnSpc>
                <a:spcPct val="11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через операторов электронного документооборота.</a:t>
            </a:r>
          </a:p>
          <a:p>
            <a:pPr marL="457200" indent="450215" algn="just">
              <a:lnSpc>
                <a:spcPct val="110000"/>
              </a:lnSpc>
            </a:pPr>
            <a:r>
              <a:rPr lang="ru-RU" sz="1800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1 марта по 1 мая 2021 года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450215" algn="just">
              <a:lnSpc>
                <a:spcPct val="11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через Единый портал государственных услуг (gosuslugi.ru) (для юридических лиц – при наличии подтвержденной учетной записи и электронной подписи; для индивидуальных предпринимателей – при наличии подтвержденной учетной записи).</a:t>
            </a:r>
          </a:p>
          <a:p>
            <a:pPr indent="450215" algn="just">
              <a:lnSpc>
                <a:spcPct val="11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Также сохранена возможность предоставления </a:t>
            </a:r>
            <a:r>
              <a:rPr lang="ru-RU" sz="1800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сведений в бумажном виде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797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3750" y="536141"/>
            <a:ext cx="11896672" cy="936897"/>
          </a:xfrm>
        </p:spPr>
        <p:txBody>
          <a:bodyPr/>
          <a:lstStyle/>
          <a:p>
            <a:r>
              <a:rPr lang="ru-RU" sz="2400" dirty="0">
                <a:latin typeface="+mj-lt"/>
                <a:cs typeface="Times New Roman" panose="02020603050405020304" pitchFamily="18" charset="0"/>
              </a:rPr>
              <a:t>МИКРОПЕРЕПИСЬ 2021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1742941" y="1460813"/>
            <a:ext cx="10036098" cy="4985707"/>
          </a:xfrm>
        </p:spPr>
        <p:txBody>
          <a:bodyPr/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 «О Всероссийской сельскохозяйственной переписи» (Статья 5)</a:t>
            </a:r>
          </a:p>
          <a:p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ВСХП – 1 раз в 10 лет;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Микроперепись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 раз в 5 лет (выборка не менее 30%)</a:t>
            </a:r>
          </a:p>
          <a:p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 от 29 августа 2020 года № 1315 «Об организации сельскохозяйственной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микропереписи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2021»:</a:t>
            </a:r>
          </a:p>
          <a:p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500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сельскохозяйственная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микроперепись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проводится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по 30 августа 2021 года по</a:t>
            </a:r>
          </a:p>
          <a:p>
            <a:pPr>
              <a:lnSpc>
                <a:spcPct val="50000"/>
              </a:lnSpc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состоянию на 1 августа 2021 года.</a:t>
            </a:r>
          </a:p>
          <a:p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Администрации Смоленской области от 21.10.2020 №1890-р/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мерах по подготовке к проведению сельскохозяйственной микропереписи 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года»</a:t>
            </a:r>
          </a:p>
          <a:p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66" y="1605083"/>
            <a:ext cx="1293175" cy="98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82" y="3729502"/>
            <a:ext cx="1399344" cy="78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373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B86EB4B-B598-4D56-A1EA-D568FFAB7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97CCEA-1D31-4765-91A0-D84548FD11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221" y="536140"/>
            <a:ext cx="5864739" cy="936897"/>
          </a:xfrm>
        </p:spPr>
        <p:txBody>
          <a:bodyPr/>
          <a:lstStyle/>
          <a:p>
            <a:r>
              <a:rPr lang="ru-RU" sz="2400" dirty="0"/>
              <a:t>Статистическая отчетность в электронном виде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8D1190-97A4-4D5E-9216-06228DD9A1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4434" y="1687112"/>
            <a:ext cx="11042469" cy="4668570"/>
          </a:xfrm>
        </p:spPr>
        <p:txBody>
          <a:bodyPr/>
          <a:lstStyle/>
          <a:p>
            <a:pPr marL="179705" indent="450215" algn="just">
              <a:lnSpc>
                <a:spcPct val="110000"/>
              </a:lnSpc>
              <a:spcBef>
                <a:spcPts val="400"/>
              </a:spcBef>
              <a:spcAft>
                <a:spcPts val="600"/>
              </a:spcAft>
            </a:pPr>
            <a:r>
              <a:rPr lang="ru-RU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30 декабря 2020 года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все юридические лица и граждане, осуществляющие предпринимательскую деятельность без образования юридического лица (индивидуальные предприниматели), 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обязаны предоставлять первичные статистические данные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формам федерального статистического наблюдения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исключительно в форме электронного документа, подписанного электронной подписью. </a:t>
            </a:r>
          </a:p>
          <a:p>
            <a:pPr marL="179705" indent="450215" algn="just">
              <a:lnSpc>
                <a:spcPct val="110000"/>
              </a:lnSpc>
              <a:spcBef>
                <a:spcPts val="400"/>
              </a:spcBef>
              <a:spcAft>
                <a:spcPts val="600"/>
              </a:spcAft>
            </a:pPr>
            <a:r>
              <a:rPr lang="ru-RU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субъектов малого предпринимательства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эта норма начинает действовать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 1 января 2022 года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(ч.7 ст.8).</a:t>
            </a:r>
          </a:p>
          <a:p>
            <a:pPr indent="450215" algn="just">
              <a:lnSpc>
                <a:spcPct val="110000"/>
              </a:lnSpc>
              <a:spcBef>
                <a:spcPts val="400"/>
              </a:spcBef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Процедура предоставления данных в электронном виде будет утверждена после внесения изменений в Постановление Правительства РФ от 18.08.2008 г. № 620 (в ред. от 22.04.2015 г. № 381).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0000"/>
              </a:lnSpc>
              <a:spcBef>
                <a:spcPts val="400"/>
              </a:spcBef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 этого момента применяется временный порядок, предусматривающий возможность приема первичных статистических данных на бумажном носителе.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085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dirty="0"/>
              <a:t>2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689115" y="1829757"/>
            <a:ext cx="11092069" cy="4668837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dirty="0">
                <a:solidFill>
                  <a:schemeClr val="bg1"/>
                </a:solidFill>
              </a:rPr>
              <a:t>Утвержденные приказом Росстата от 15 июля 2019 г. № 404 "Об утверждении форм федерального статистического наблюдения для организации федерального статистического наблюдения за численностью, условиями и оплатой труда работников, потребностью организаций в работниках по профессиональным группам, составом кадров государственной гражданской и муниципальной службы", формы федерального статистического наблюдения </a:t>
            </a:r>
            <a:r>
              <a:rPr lang="ru-RU" sz="3200" dirty="0">
                <a:solidFill>
                  <a:schemeClr val="bg1"/>
                </a:solidFill>
              </a:rPr>
              <a:t>№ 1-Т(ГМС), № 2-МС </a:t>
            </a:r>
            <a:r>
              <a:rPr lang="ru-RU" dirty="0">
                <a:solidFill>
                  <a:schemeClr val="bg1"/>
                </a:solidFill>
              </a:rPr>
              <a:t>признаны утратившими силу с отчета за 2020 г.</a:t>
            </a:r>
          </a:p>
          <a:p>
            <a:pPr marL="0" indent="0" algn="ctr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669" y="6354489"/>
            <a:ext cx="331531" cy="33153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13"/>
          <a:stretch/>
        </p:blipFill>
        <p:spPr>
          <a:xfrm>
            <a:off x="11487158" y="6474989"/>
            <a:ext cx="384911" cy="5804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171" y="6327747"/>
            <a:ext cx="384911" cy="3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2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98713" y="2551837"/>
            <a:ext cx="9448800" cy="3619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3200" dirty="0">
                <a:solidFill>
                  <a:schemeClr val="bg1"/>
                </a:solidFill>
              </a:rPr>
              <a:t>Приказом Росстата от 8 июля 2020 г. № 365 утверждена форма федерального статистического наблюдения № 1-Т(МС)) -«Сведения о численности и фонде заработной платы, дополнительном профессиональном образовании муниципальных служащих». 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09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372533"/>
            <a:ext cx="10070980" cy="1371600"/>
          </a:xfrm>
        </p:spPr>
        <p:txBody>
          <a:bodyPr/>
          <a:lstStyle/>
          <a:p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1490808"/>
            <a:ext cx="117094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dirty="0">
                <a:solidFill>
                  <a:schemeClr val="bg1"/>
                </a:solidFill>
              </a:rPr>
              <a:t>В феврале </a:t>
            </a:r>
            <a:r>
              <a:rPr lang="ru-RU" sz="2400" dirty="0" err="1">
                <a:solidFill>
                  <a:schemeClr val="bg1"/>
                </a:solidFill>
              </a:rPr>
              <a:t>т.г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Смоленскстат</a:t>
            </a:r>
            <a:r>
              <a:rPr lang="ru-RU" sz="2400" dirty="0">
                <a:solidFill>
                  <a:schemeClr val="bg1"/>
                </a:solidFill>
              </a:rPr>
              <a:t> проведет с ОГВ и ОМСУ вебинар по форме федерального статистического наблюдения </a:t>
            </a:r>
            <a:r>
              <a:rPr lang="ru-RU" sz="2400" b="1" dirty="0">
                <a:solidFill>
                  <a:schemeClr val="bg1"/>
                </a:solidFill>
              </a:rPr>
              <a:t>№ 1-Т(МС)) </a:t>
            </a:r>
            <a:r>
              <a:rPr lang="ru-RU" sz="2400" dirty="0">
                <a:solidFill>
                  <a:schemeClr val="bg1"/>
                </a:solidFill>
              </a:rPr>
              <a:t>-«Сведения о численности и фонде заработной платы, дополнительном профессиональном образовании муниципальных </a:t>
            </a:r>
            <a:r>
              <a:rPr lang="ru-RU" sz="2400">
                <a:solidFill>
                  <a:schemeClr val="bg1"/>
                </a:solidFill>
              </a:rPr>
              <a:t>служащих». Приглашаем </a:t>
            </a:r>
            <a:r>
              <a:rPr lang="ru-RU" sz="2400" dirty="0">
                <a:solidFill>
                  <a:schemeClr val="bg1"/>
                </a:solidFill>
              </a:rPr>
              <a:t>на участие в мероприятии на площадке СБИС</a:t>
            </a:r>
          </a:p>
          <a:p>
            <a:pPr indent="457200"/>
            <a:r>
              <a:rPr lang="ru-RU" sz="1000" dirty="0">
                <a:solidFill>
                  <a:schemeClr val="bg1"/>
                </a:solidFill>
              </a:rPr>
              <a:t> </a:t>
            </a:r>
          </a:p>
          <a:p>
            <a:r>
              <a:rPr lang="ru-RU" sz="2400" dirty="0">
                <a:solidFill>
                  <a:schemeClr val="bg1"/>
                </a:solidFill>
              </a:rPr>
              <a:t>Консультацию по заполнению формы № 1-Т(МС) можно получить у специалистов </a:t>
            </a:r>
            <a:r>
              <a:rPr lang="ru-RU" sz="2400" dirty="0" err="1">
                <a:solidFill>
                  <a:schemeClr val="bg1"/>
                </a:solidFill>
              </a:rPr>
              <a:t>Смоленскстата</a:t>
            </a:r>
            <a:r>
              <a:rPr lang="ru-RU" sz="2400" dirty="0">
                <a:solidFill>
                  <a:schemeClr val="bg1"/>
                </a:solidFill>
              </a:rPr>
              <a:t>  по телефону </a:t>
            </a:r>
            <a:r>
              <a:rPr lang="ru-RU" sz="2400" b="1" i="1" dirty="0">
                <a:solidFill>
                  <a:schemeClr val="bg1"/>
                </a:solidFill>
              </a:rPr>
              <a:t>8(4812)64-76-70</a:t>
            </a:r>
            <a:r>
              <a:rPr lang="ru-RU" sz="2400" b="1" i="1" dirty="0"/>
              <a:t> </a:t>
            </a:r>
            <a:endParaRPr lang="en-US" sz="2400" b="1" i="1" dirty="0"/>
          </a:p>
          <a:p>
            <a:endParaRPr lang="en-US" sz="1000" b="1" i="1" dirty="0"/>
          </a:p>
          <a:p>
            <a:pPr indent="457200"/>
            <a:r>
              <a:rPr lang="ru-RU" sz="2400" dirty="0">
                <a:solidFill>
                  <a:schemeClr val="bg1"/>
                </a:solidFill>
              </a:rPr>
              <a:t>Также на первый квартал 2021г. (март) с ОМСУ на платформе СБИС запланирован обучающий </a:t>
            </a:r>
            <a:r>
              <a:rPr lang="ru-RU" sz="2400" dirty="0" err="1">
                <a:solidFill>
                  <a:schemeClr val="bg1"/>
                </a:solidFill>
              </a:rPr>
              <a:t>вебинар</a:t>
            </a:r>
            <a:r>
              <a:rPr lang="ru-RU" sz="2400" dirty="0">
                <a:solidFill>
                  <a:schemeClr val="bg1"/>
                </a:solidFill>
              </a:rPr>
              <a:t> «Особенности сбора сведений об объектах инфраструктуры муниципального района» </a:t>
            </a:r>
            <a:r>
              <a:rPr lang="ru-RU" sz="2400" b="1" dirty="0">
                <a:solidFill>
                  <a:schemeClr val="bg1"/>
                </a:solidFill>
              </a:rPr>
              <a:t>(форма 1-МО) тел 8(4812)64-77-63</a:t>
            </a:r>
          </a:p>
          <a:p>
            <a:pPr indent="457200"/>
            <a:endParaRPr lang="ru-RU" sz="2400" b="1" i="1" dirty="0">
              <a:solidFill>
                <a:schemeClr val="bg1"/>
              </a:solidFill>
            </a:endParaRPr>
          </a:p>
          <a:p>
            <a:pPr indent="457200"/>
            <a:r>
              <a:rPr lang="ru-RU" sz="2400" dirty="0">
                <a:solidFill>
                  <a:schemeClr val="bg1"/>
                </a:solidFill>
              </a:rPr>
              <a:t>О времени проведения будет сообщено дополнительно.</a:t>
            </a:r>
          </a:p>
          <a:p>
            <a:pPr indent="457200"/>
            <a:endParaRPr lang="ru-RU" sz="2400" b="1" i="1" dirty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67642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P67-VladimirovaOS\Desktop\Семинар Смоленскстат\4-соцнайм\бланк 4 соцнайм\184044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2" y="0"/>
            <a:ext cx="5296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16389" y="715530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обеспечения ежемесячного анализа целевого показателя «Улучшение жилищных условий не менее 5 млн. семей ежегодно и увеличение объема жилищного строительства не менее чем до 120 млн. кв. метров в год» используемого для мониторинга достижения национальной цели «Комфортная и безопасная среда», приказом Росстата от 27.11.2020 № 735 утверждена форма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статистического наблюдения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4-соцнайм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«Сведения о количестве семей, получивших жилое помещение по договорам социального найма». </a:t>
            </a:r>
          </a:p>
        </p:txBody>
      </p:sp>
    </p:spTree>
    <p:extLst>
      <p:ext uri="{BB962C8B-B14F-4D97-AF65-F5344CB8AC3E}">
        <p14:creationId xmlns:p14="http://schemas.microsoft.com/office/powerpoint/2010/main" val="2393625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1" y="536137"/>
            <a:ext cx="4647915" cy="1038332"/>
          </a:xfrm>
        </p:spPr>
        <p:txBody>
          <a:bodyPr/>
          <a:lstStyle/>
          <a:p>
            <a:r>
              <a:rPr lang="ru-RU" sz="1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</a:t>
            </a:r>
            <a:r>
              <a:rPr lang="ru-RU" sz="1600" b="1" i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статистического наблюдения </a:t>
            </a:r>
            <a:r>
              <a:rPr lang="ru-RU" sz="1600" b="1" i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4-соцнайм</a:t>
            </a:r>
            <a:r>
              <a:rPr lang="ru-RU" sz="1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«Сведения о количестве семей, получивших жилое помещение по договорам социального найма»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222" y="1574473"/>
            <a:ext cx="72345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по форме предоставляют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исполнительной власти субъекта Российской Федерации, органы местного самоуправления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 частью 2 статьи 6 и частью 1 статьи 8 Федерального закона от 29 ноября 2007 г.№ 282-ФЗ «Об официальном статистическом учете и системе государственной статистики в Российской Федерации».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предоставляется только при наличии наблюдаемого события, а именно –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фактов получения семьями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отчетном периоде жилых помещений по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договорам социального найма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8" name="Picture 2" descr="C:\Users\P67-VladimirovaOS\Desktop\Семинар Смоленскстат\картинки\kvarti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961" y="3405056"/>
            <a:ext cx="4090147" cy="272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9331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4898</TotalTime>
  <Words>900</Words>
  <Application>Microsoft Office PowerPoint</Application>
  <PresentationFormat>Широкоэкранный</PresentationFormat>
  <Paragraphs>71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Андрей Евгеньевич Курганов</cp:lastModifiedBy>
  <cp:revision>224</cp:revision>
  <dcterms:created xsi:type="dcterms:W3CDTF">2020-03-31T09:31:17Z</dcterms:created>
  <dcterms:modified xsi:type="dcterms:W3CDTF">2021-02-05T11:45:12Z</dcterms:modified>
</cp:coreProperties>
</file>