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7" r:id="rId2"/>
    <p:sldId id="349" r:id="rId3"/>
    <p:sldId id="335" r:id="rId4"/>
    <p:sldId id="330" r:id="rId5"/>
    <p:sldId id="331" r:id="rId6"/>
    <p:sldId id="332" r:id="rId7"/>
    <p:sldId id="325" r:id="rId8"/>
    <p:sldId id="347" r:id="rId9"/>
    <p:sldId id="350" r:id="rId10"/>
    <p:sldId id="338" r:id="rId11"/>
    <p:sldId id="345" r:id="rId12"/>
    <p:sldId id="316" r:id="rId13"/>
    <p:sldId id="318" r:id="rId14"/>
    <p:sldId id="326" r:id="rId15"/>
    <p:sldId id="333" r:id="rId16"/>
    <p:sldId id="322" r:id="rId17"/>
    <p:sldId id="348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5B88F0-E0FA-4A6F-AA43-35AEA459AF08}">
          <p14:sldIdLst>
            <p14:sldId id="267"/>
            <p14:sldId id="349"/>
            <p14:sldId id="335"/>
            <p14:sldId id="330"/>
            <p14:sldId id="331"/>
            <p14:sldId id="332"/>
            <p14:sldId id="325"/>
            <p14:sldId id="347"/>
            <p14:sldId id="350"/>
            <p14:sldId id="338"/>
            <p14:sldId id="345"/>
            <p14:sldId id="316"/>
            <p14:sldId id="318"/>
            <p14:sldId id="326"/>
            <p14:sldId id="333"/>
            <p14:sldId id="322"/>
            <p14:sldId id="34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D0F"/>
    <a:srgbClr val="CAE3FE"/>
    <a:srgbClr val="83BDFD"/>
    <a:srgbClr val="E5B63F"/>
    <a:srgbClr val="F25E36"/>
    <a:srgbClr val="F08534"/>
    <a:srgbClr val="EC1914"/>
    <a:srgbClr val="3383CB"/>
    <a:srgbClr val="F1514D"/>
    <a:srgbClr val="C61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95" autoAdjust="0"/>
  </p:normalViewPr>
  <p:slideViewPr>
    <p:cSldViewPr snapToGrid="0" snapToObjects="1">
      <p:cViewPr>
        <p:scale>
          <a:sx n="90" d="100"/>
          <a:sy n="90" d="100"/>
        </p:scale>
        <p:origin x="-546" y="-180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242134"/>
            <a:ext cx="4381965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ОРГАН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СМОЛЕНСКОЙ ОБЛАСТИ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76254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6858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86212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77753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205052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68759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725068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60514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166100"/>
            <a:ext cx="3831438" cy="153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ОРГАН ФЕДЕРАЛЬНОЙ СЛУЖБЫ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СМОЛЕНСКОЙ ОБЛАСТИ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203294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СМОЛЕНСКСТАТ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60514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68009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7808" y="3835227"/>
            <a:ext cx="8671109" cy="535531"/>
          </a:xfrm>
        </p:spPr>
        <p:txBody>
          <a:bodyPr/>
          <a:lstStyle/>
          <a:p>
            <a:r>
              <a:rPr lang="ru-RU" sz="3200" dirty="0" smtClean="0"/>
              <a:t>О Всероссийской переписи населения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9702" y="321909"/>
            <a:ext cx="9994605" cy="483705"/>
          </a:xfrm>
        </p:spPr>
        <p:txBody>
          <a:bodyPr/>
          <a:lstStyle/>
          <a:p>
            <a:pPr algn="ctr"/>
            <a:r>
              <a:rPr lang="ru-RU" dirty="0" smtClean="0"/>
              <a:t>Результаты работы в 2019-2020 гг. по Смоленской области</a:t>
            </a:r>
            <a:endParaRPr lang="ru-RU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7474687" y="6363587"/>
            <a:ext cx="808074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84697" y="6402791"/>
            <a:ext cx="808074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дзаголовок 2">
            <a:extLst/>
          </p:cNvPr>
          <p:cNvSpPr txBox="1">
            <a:spLocks/>
          </p:cNvSpPr>
          <p:nvPr/>
        </p:nvSpPr>
        <p:spPr>
          <a:xfrm>
            <a:off x="404038" y="1120347"/>
            <a:ext cx="5527866" cy="317500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Составлены электронные списки адресов на основе списков ВПН 2010 и  административных данных, проводится их уточнение</a:t>
            </a:r>
          </a:p>
          <a:p>
            <a:pPr marL="0" indent="0">
              <a:buNone/>
              <a:defRPr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Списки и картографический материал актуализированы на местности</a:t>
            </a:r>
          </a:p>
          <a:p>
            <a:pPr marL="0" indent="0">
              <a:buNone/>
              <a:defRPr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Изготовлены карты населенных пунктов Смоленской области</a:t>
            </a:r>
          </a:p>
          <a:p>
            <a:pPr marL="257168" indent="-257168">
              <a:buFont typeface="Wingdings" panose="05000000000000000000" pitchFamily="2" charset="2"/>
              <a:buChar char="ü"/>
              <a:defRPr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роведена проверка адресного хозяйства на местности</a:t>
            </a:r>
          </a:p>
          <a:p>
            <a:pPr marL="257168" indent="-257168">
              <a:buFont typeface="Wingdings" panose="05000000000000000000" pitchFamily="2" charset="2"/>
              <a:buChar char="ü"/>
              <a:defRPr/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муниципальных образованиях проводится работа по приведению адресного хозяйства в надлежащее состояние</a:t>
            </a:r>
          </a:p>
          <a:p>
            <a:pPr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>
            <a:extLst/>
          </p:cNvPr>
          <p:cNvSpPr/>
          <p:nvPr/>
        </p:nvSpPr>
        <p:spPr>
          <a:xfrm>
            <a:off x="5931905" y="1269209"/>
            <a:ext cx="5274812" cy="8573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4289" rIns="3600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данных: ФИАС, данные органов местного самоуправления, управляющих компаний и т. п.</a:t>
            </a:r>
          </a:p>
        </p:txBody>
      </p:sp>
      <p:sp>
        <p:nvSpPr>
          <p:cNvPr id="37" name="Подзаголовок 2">
            <a:extLst/>
          </p:cNvPr>
          <p:cNvSpPr txBox="1">
            <a:spLocks/>
          </p:cNvSpPr>
          <p:nvPr/>
        </p:nvSpPr>
        <p:spPr>
          <a:xfrm>
            <a:off x="5032566" y="2294816"/>
            <a:ext cx="4319410" cy="1549981"/>
          </a:xfrm>
          <a:prstGeom prst="rect">
            <a:avLst/>
          </a:prstGeom>
          <a:ln>
            <a:noFill/>
          </a:ln>
        </p:spPr>
        <p:txBody>
          <a:bodyPr lIns="68579" tIns="34289" rIns="68579" bIns="34289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5939324" y="2352155"/>
            <a:ext cx="5274812" cy="7419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4289" rIns="3600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оргплана списки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домов, из них более 122 тыс. домов в сельской местности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5917750" y="3260161"/>
            <a:ext cx="5274812" cy="758946"/>
          </a:xfrm>
          <a:prstGeom prst="roundRect">
            <a:avLst>
              <a:gd name="adj" fmla="val 50000"/>
            </a:avLst>
          </a:prstGeom>
          <a:noFill/>
          <a:ln w="41275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4289" rIns="3600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Изготовлены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карты на 100% населенных пунктов области,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бумажные - на 80% населенных пунктов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5917750" y="4278097"/>
            <a:ext cx="5274812" cy="8042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4289" rIns="3600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адресного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хозяйства регистраторами в 2019 году. Выборочные проверки работниками Смоленскстата в 2019-2020 гг.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5931905" y="5327684"/>
            <a:ext cx="5256000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4289" rIns="36000" bIns="34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не завершена в 6 – городских населенных пунктах, 470 – сельских населенных пунктах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586" y="321909"/>
            <a:ext cx="11212501" cy="483705"/>
          </a:xfrm>
        </p:spPr>
        <p:txBody>
          <a:bodyPr/>
          <a:lstStyle/>
          <a:p>
            <a:pPr algn="ctr"/>
            <a:r>
              <a:rPr lang="ru-RU" dirty="0" smtClean="0"/>
              <a:t>Подготовка цифровых карт в автоматизированной системе ВПН</a:t>
            </a:r>
            <a:endParaRPr lang="ru-RU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59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55" y="1637128"/>
            <a:ext cx="3097028" cy="31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одзаголовок 2">
            <a:extLst/>
          </p:cNvPr>
          <p:cNvSpPr txBox="1">
            <a:spLocks/>
          </p:cNvSpPr>
          <p:nvPr/>
        </p:nvSpPr>
        <p:spPr>
          <a:xfrm>
            <a:off x="5002213" y="2865438"/>
            <a:ext cx="3035300" cy="269875"/>
          </a:xfrm>
          <a:prstGeom prst="rect">
            <a:avLst/>
          </a:prstGeom>
          <a:ln>
            <a:noFill/>
          </a:ln>
        </p:spPr>
        <p:txBody>
          <a:bodyPr lIns="68579" tIns="34289" rIns="68579" bIns="34289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/>
          </p:cNvPr>
          <p:cNvSpPr/>
          <p:nvPr/>
        </p:nvSpPr>
        <p:spPr>
          <a:xfrm>
            <a:off x="1160832" y="1722863"/>
            <a:ext cx="5604146" cy="345479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257168" indent="-25716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Проведена актуализация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карт и сопоставление объектов на картах с объектами электронного списка адресов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АС ВПН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Загрузка на планшетный компьютер переписчика цифровой карты с объектами счетного участка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Привязка итогов ВПН-2020 к цифровой карте страны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088681" y="2138362"/>
            <a:ext cx="2490713" cy="228523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переписи лягут в основу – Цифровой аналитической платформы «Население» 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ЦАП «Население»)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7" y="1002852"/>
            <a:ext cx="5828403" cy="462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296243"/>
            <a:ext cx="11585392" cy="936897"/>
          </a:xfrm>
        </p:spPr>
        <p:txBody>
          <a:bodyPr/>
          <a:lstStyle/>
          <a:p>
            <a:pPr algn="ctr"/>
            <a:r>
              <a:rPr lang="ru-RU" dirty="0" smtClean="0"/>
              <a:t>Организационный </a:t>
            </a:r>
            <a:r>
              <a:rPr lang="ru-RU" dirty="0"/>
              <a:t>план проведения ВПН-2020 на территории Смоленской области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F5BFD36-C0CC-D94C-A93D-050973449585}"/>
              </a:ext>
            </a:extLst>
          </p:cNvPr>
          <p:cNvCxnSpPr>
            <a:cxnSpLocks/>
          </p:cNvCxnSpPr>
          <p:nvPr/>
        </p:nvCxnSpPr>
        <p:spPr>
          <a:xfrm>
            <a:off x="9005218" y="1775079"/>
            <a:ext cx="0" cy="4540377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68642" y="30487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736247" y="6307057"/>
            <a:ext cx="6963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ПЕРЕПИСНОЙ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УЧАСТОК – состоит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счетных участков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381060" y="6383773"/>
            <a:ext cx="258233" cy="2222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E52329"/>
              </a:solidFill>
            </a:endParaRPr>
          </a:p>
        </p:txBody>
      </p:sp>
      <p:sp>
        <p:nvSpPr>
          <p:cNvPr id="45" name="Text Box 65"/>
          <p:cNvSpPr txBox="1">
            <a:spLocks noChangeArrowheads="1"/>
          </p:cNvSpPr>
          <p:nvPr/>
        </p:nvSpPr>
        <p:spPr bwMode="auto">
          <a:xfrm>
            <a:off x="736247" y="5950170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СЧЕТНЫЙ УЧАСТОК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67494"/>
              </p:ext>
            </p:extLst>
          </p:nvPr>
        </p:nvGraphicFramePr>
        <p:xfrm>
          <a:off x="5655407" y="2568632"/>
          <a:ext cx="6447047" cy="292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066"/>
                <a:gridCol w="1248732"/>
                <a:gridCol w="1485086"/>
                <a:gridCol w="1537163"/>
              </a:tblGrid>
              <a:tr h="414421"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Всего создано участков</a:t>
                      </a:r>
                      <a:endParaRPr lang="ru-RU" sz="1800" b="1" dirty="0">
                        <a:effectLst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В</a:t>
                      </a:r>
                      <a:r>
                        <a:rPr lang="ru-RU" sz="1800" baseline="0" dirty="0" smtClean="0">
                          <a:effectLst/>
                        </a:rPr>
                        <a:t> том числе</a:t>
                      </a:r>
                      <a:endParaRPr lang="ru-RU" sz="1800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9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в городской местности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в сельской местности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72523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Переписные участки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</a:t>
                      </a:r>
                      <a:endParaRPr lang="ru-RU" b="1" dirty="0"/>
                    </a:p>
                  </a:txBody>
                  <a:tcPr anchor="ctr"/>
                </a:tc>
              </a:tr>
              <a:tr h="42017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Счетные участки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1222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483</a:t>
                      </a:r>
                      <a:endParaRPr lang="ru-RU" b="1" dirty="0"/>
                    </a:p>
                  </a:txBody>
                  <a:tcPr anchor="ctr"/>
                </a:tc>
              </a:tr>
              <a:tr h="72523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Стационарные</a:t>
                      </a:r>
                      <a:r>
                        <a:rPr lang="ru-RU" sz="2000" baseline="0" dirty="0" smtClean="0"/>
                        <a:t> участки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5637855" y="2575442"/>
            <a:ext cx="6485860" cy="2977117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AutoShape 47"/>
          <p:cNvSpPr>
            <a:spLocks noChangeArrowheads="1"/>
          </p:cNvSpPr>
          <p:nvPr/>
        </p:nvSpPr>
        <p:spPr bwMode="auto">
          <a:xfrm>
            <a:off x="381059" y="6023711"/>
            <a:ext cx="258233" cy="222250"/>
          </a:xfrm>
          <a:prstGeom prst="rect">
            <a:avLst/>
          </a:prstGeom>
          <a:noFill/>
          <a:ln w="25400">
            <a:solidFill>
              <a:srgbClr val="161EBA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161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1202" y="288426"/>
            <a:ext cx="8099940" cy="936897"/>
          </a:xfrm>
        </p:spPr>
        <p:txBody>
          <a:bodyPr/>
          <a:lstStyle/>
          <a:p>
            <a:pPr algn="ctr"/>
            <a:r>
              <a:rPr lang="ru-RU" dirty="0" smtClean="0"/>
              <a:t>Потребность в переписном персонале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F5BFD36-C0CC-D94C-A93D-050973449585}"/>
              </a:ext>
            </a:extLst>
          </p:cNvPr>
          <p:cNvCxnSpPr>
            <a:cxnSpLocks/>
          </p:cNvCxnSpPr>
          <p:nvPr/>
        </p:nvCxnSpPr>
        <p:spPr>
          <a:xfrm>
            <a:off x="9005218" y="1653159"/>
            <a:ext cx="0" cy="4540377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033120" y="3228987"/>
            <a:ext cx="2910569" cy="32001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895" y="795772"/>
            <a:ext cx="11068494" cy="24139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sz="2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646 основных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переписных работников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</a:t>
            </a:r>
            <a:endParaRPr lang="ru-RU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</a:t>
            </a:r>
            <a:endParaRPr lang="ru-RU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sz="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sz="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sz="9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3527467" y="1370927"/>
            <a:ext cx="243805" cy="812642"/>
          </a:xfrm>
          <a:prstGeom prst="leftBrace">
            <a:avLst/>
          </a:prstGeom>
          <a:ln w="28575">
            <a:solidFill>
              <a:schemeClr val="accent1">
                <a:lumMod val="75000"/>
                <a:alpha val="89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774533" y="1350323"/>
            <a:ext cx="222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78 контролеров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753270" y="1707907"/>
            <a:ext cx="264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568 переписчиков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795799" y="2247719"/>
            <a:ext cx="222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12 контролера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774533" y="2626576"/>
            <a:ext cx="3147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84 переписчиков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75434" y="1857796"/>
            <a:ext cx="3402418" cy="121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96 резервных переписных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работников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595457" y="34555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6" name="Левая фигурная скобка 35"/>
          <p:cNvSpPr/>
          <p:nvPr/>
        </p:nvSpPr>
        <p:spPr>
          <a:xfrm>
            <a:off x="3532020" y="2256078"/>
            <a:ext cx="243805" cy="812642"/>
          </a:xfrm>
          <a:prstGeom prst="leftBrace">
            <a:avLst/>
          </a:prstGeom>
          <a:ln w="28575">
            <a:solidFill>
              <a:schemeClr val="accent1">
                <a:lumMod val="75000"/>
                <a:alpha val="89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8432" y="3920746"/>
            <a:ext cx="6096000" cy="25083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  Приглашение </a:t>
            </a:r>
            <a:r>
              <a:rPr lang="ru-RU" dirty="0"/>
              <a:t>переписного персонала через </a:t>
            </a:r>
            <a:endParaRPr lang="ru-RU" dirty="0" smtClean="0"/>
          </a:p>
          <a:p>
            <a:r>
              <a:rPr lang="ru-RU" dirty="0" smtClean="0"/>
              <a:t>    радио </a:t>
            </a:r>
            <a:r>
              <a:rPr lang="ru-RU" dirty="0"/>
              <a:t>и телевидение</a:t>
            </a:r>
            <a:r>
              <a:rPr lang="ru-RU" dirty="0" smtClean="0"/>
              <a:t>.</a:t>
            </a:r>
          </a:p>
          <a:p>
            <a:endParaRPr lang="ru-RU" sz="500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Объявления </a:t>
            </a:r>
            <a:r>
              <a:rPr lang="ru-RU" dirty="0"/>
              <a:t>в печатных и электронных </a:t>
            </a:r>
            <a:r>
              <a:rPr lang="ru-RU" dirty="0" smtClean="0"/>
              <a:t>СМИ</a:t>
            </a:r>
          </a:p>
          <a:p>
            <a:pPr marL="285750" indent="-285750">
              <a:buFontTx/>
              <a:buChar char="-"/>
            </a:pPr>
            <a:endParaRPr lang="ru-RU" sz="400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Информация о наборе кадрового резерва на сайте Смоленскстата </a:t>
            </a:r>
          </a:p>
          <a:p>
            <a:pPr marL="285750" indent="-285750">
              <a:buFontTx/>
              <a:buChar char="-"/>
            </a:pPr>
            <a:endParaRPr lang="ru-RU" sz="300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Размещение информации на интерактивном портале службы занятости населения Смоленской области.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 rot="5400000">
            <a:off x="5779935" y="1859421"/>
            <a:ext cx="2408428" cy="1603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0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 txBox="1">
            <a:spLocks/>
          </p:cNvSpPr>
          <p:nvPr/>
        </p:nvSpPr>
        <p:spPr>
          <a:xfrm>
            <a:off x="-1724096" y="3564328"/>
            <a:ext cx="11212501" cy="48370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Кадровый резерв временных переписных работников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3769" y="774358"/>
            <a:ext cx="4909101" cy="2166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320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Основные требования к кандидатам: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возраст - не моложе 18 лет;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свободное владение планшетным </a:t>
            </a:r>
            <a:endParaRPr lang="ru-RU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компьютером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уровне пользователя;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ответственность;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коммуникабельность;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отсутствие судимости.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513" y="788513"/>
            <a:ext cx="631188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2000">
              <a:lnSpc>
                <a:spcPct val="107000"/>
              </a:lnSpc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Для выполнения работ по проведению ВПН-2020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сельских поселениях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области потребуется:</a:t>
            </a:r>
          </a:p>
        </p:txBody>
      </p:sp>
    </p:spTree>
    <p:extLst>
      <p:ext uri="{BB962C8B-B14F-4D97-AF65-F5344CB8AC3E}">
        <p14:creationId xmlns:p14="http://schemas.microsoft.com/office/powerpoint/2010/main" val="6058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9429" y="320325"/>
            <a:ext cx="5247343" cy="644077"/>
          </a:xfrm>
        </p:spPr>
        <p:txBody>
          <a:bodyPr/>
          <a:lstStyle/>
          <a:p>
            <a:pPr algn="ctr"/>
            <a:r>
              <a:rPr lang="ru-RU" dirty="0" smtClean="0"/>
              <a:t>Достигнута договоренность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F5BFD36-C0CC-D94C-A93D-050973449585}"/>
              </a:ext>
            </a:extLst>
          </p:cNvPr>
          <p:cNvCxnSpPr>
            <a:cxnSpLocks/>
          </p:cNvCxnSpPr>
          <p:nvPr/>
        </p:nvCxnSpPr>
        <p:spPr>
          <a:xfrm>
            <a:off x="9005218" y="1897718"/>
            <a:ext cx="0" cy="4540377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5" name="Нашивка 4"/>
          <p:cNvSpPr/>
          <p:nvPr/>
        </p:nvSpPr>
        <p:spPr>
          <a:xfrm>
            <a:off x="850628" y="2486622"/>
            <a:ext cx="308345" cy="244549"/>
          </a:xfrm>
          <a:prstGeom prst="chevron">
            <a:avLst/>
          </a:prstGeom>
          <a:solidFill>
            <a:schemeClr val="accent1">
              <a:lumMod val="7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71894" y="3620274"/>
            <a:ext cx="308345" cy="244549"/>
          </a:xfrm>
          <a:prstGeom prst="chevron">
            <a:avLst/>
          </a:prstGeom>
          <a:solidFill>
            <a:schemeClr val="accent1">
              <a:lumMod val="7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644" y="952465"/>
            <a:ext cx="1044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 Смоленским областным государственным бюджетным учреждением </a:t>
            </a:r>
            <a:r>
              <a:rPr lang="ru-RU" b="1" dirty="0"/>
              <a:t>«Многофункциональный центр по предоставлению государственных и муниципальных услуг населению</a:t>
            </a:r>
            <a:r>
              <a:rPr lang="ru-RU" b="1" dirty="0" smtClean="0"/>
              <a:t>» (СОГБУ МФЦ):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20161" y="2368814"/>
            <a:ext cx="10520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 бесплатном доступе во всех филиалах СОГБУ МФЦ к федеральной государственной информационной системе «Единый портал государственных и муниципальных услуг» для желающих самостоятельно заполнить переписные листы в электронном виде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56766" y="3548650"/>
            <a:ext cx="1052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б организации стационарных участков в филиалах СОГБУ МФЦ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220161" y="4512022"/>
            <a:ext cx="10520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 размещении информационных материалов о Всероссийской переписи населения 2020 года на информационных стендах во всех </a:t>
            </a:r>
            <a:r>
              <a:rPr lang="ru-RU" dirty="0"/>
              <a:t>филиалах СОГБУ </a:t>
            </a:r>
            <a:r>
              <a:rPr lang="ru-RU" dirty="0" smtClean="0"/>
              <a:t>МФЦ, а также на официальном сайте </a:t>
            </a:r>
            <a:r>
              <a:rPr lang="ru-RU" dirty="0"/>
              <a:t>СОГБУ </a:t>
            </a:r>
            <a:r>
              <a:rPr lang="ru-RU" dirty="0" smtClean="0"/>
              <a:t>МФЦ.</a:t>
            </a:r>
            <a:endParaRPr lang="ru-RU" dirty="0"/>
          </a:p>
        </p:txBody>
      </p:sp>
      <p:sp>
        <p:nvSpPr>
          <p:cNvPr id="23" name="Нашивка 22"/>
          <p:cNvSpPr/>
          <p:nvPr/>
        </p:nvSpPr>
        <p:spPr>
          <a:xfrm>
            <a:off x="861286" y="4670111"/>
            <a:ext cx="308345" cy="244549"/>
          </a:xfrm>
          <a:prstGeom prst="chevron">
            <a:avLst/>
          </a:prstGeom>
          <a:solidFill>
            <a:schemeClr val="accent1">
              <a:lumMod val="7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4460" y="364951"/>
            <a:ext cx="10203152" cy="548384"/>
          </a:xfrm>
        </p:spPr>
        <p:txBody>
          <a:bodyPr/>
          <a:lstStyle/>
          <a:p>
            <a:r>
              <a:rPr lang="ru-RU" dirty="0" smtClean="0"/>
              <a:t>Волонтерские корпуса в субъектах Российской Федерации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F5BFD36-C0CC-D94C-A93D-050973449585}"/>
              </a:ext>
            </a:extLst>
          </p:cNvPr>
          <p:cNvCxnSpPr>
            <a:cxnSpLocks/>
          </p:cNvCxnSpPr>
          <p:nvPr/>
        </p:nvCxnSpPr>
        <p:spPr>
          <a:xfrm>
            <a:off x="9005218" y="1238472"/>
            <a:ext cx="0" cy="4540377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2295452" y="3855081"/>
            <a:ext cx="28225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b="1" spc="-5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</a:t>
            </a:r>
            <a:endParaRPr lang="ru-RU" sz="4200" b="1" spc="-50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26176" y="4525389"/>
            <a:ext cx="282416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Старт наборной кампании волонтерского корпуса ВПН-2020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1963290" y="4050231"/>
            <a:ext cx="664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6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390486" y="1753838"/>
            <a:ext cx="6033366" cy="4290929"/>
            <a:chOff x="5390486" y="1723158"/>
            <a:chExt cx="6033366" cy="4290929"/>
          </a:xfrm>
        </p:grpSpPr>
        <p:pic>
          <p:nvPicPr>
            <p:cNvPr id="24" name="Picture 6" descr="Изометрические значок карты России с текстом и булавкой, изолированные на белом фоне.  3D концепция силуэт в цветах российского флага белый, синий, красный.  иллюстрация Premium вектор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486" y="1995055"/>
              <a:ext cx="6033366" cy="4019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 rot="1938619">
              <a:off x="5714397" y="4668491"/>
              <a:ext cx="2811691" cy="798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311516" y="1723158"/>
              <a:ext cx="2919412" cy="1892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Picture 17" descr="Всероссийская перепись населения 2020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390953"/>
            <a:ext cx="41338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7" y="1263980"/>
            <a:ext cx="1440000" cy="144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7" y="3809275"/>
            <a:ext cx="1440000" cy="1440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053984" y="1297833"/>
            <a:ext cx="5603690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 и </a:t>
            </a:r>
            <a:r>
              <a:rPr lang="ru-RU" b="1" dirty="0" err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Росмолодежь</a:t>
            </a:r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декабря 2019 г.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заключили Соглашение о сотрудничестве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направленное на реализацию проекта «Волонтеры переписи» и вовлечение добровольцев в организацию и проведение Всероссийской переписи населения 2020 года.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9363" y="326347"/>
            <a:ext cx="7501445" cy="580282"/>
          </a:xfrm>
        </p:spPr>
        <p:txBody>
          <a:bodyPr/>
          <a:lstStyle/>
          <a:p>
            <a:pPr algn="ctr"/>
            <a:r>
              <a:rPr lang="ru-RU" dirty="0" smtClean="0"/>
              <a:t>Направление работы волонтеров 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F5BFD36-C0CC-D94C-A93D-050973449585}"/>
              </a:ext>
            </a:extLst>
          </p:cNvPr>
          <p:cNvCxnSpPr>
            <a:cxnSpLocks/>
          </p:cNvCxnSpPr>
          <p:nvPr/>
        </p:nvCxnSpPr>
        <p:spPr>
          <a:xfrm>
            <a:off x="9079649" y="1078977"/>
            <a:ext cx="0" cy="4540377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4" name="Picture 7" descr="Мои документы логотип вектор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9" y="105434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81" y="1385246"/>
            <a:ext cx="2880000" cy="2880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42615" y="1188488"/>
            <a:ext cx="40238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на стационарных  переписных участках в МФЦ</a:t>
            </a:r>
            <a:endParaRPr lang="ru-RU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2616" y="2843935"/>
            <a:ext cx="402386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мероприятиях по информированию населения о Всероссийской переписи населения 2020 года</a:t>
            </a:r>
            <a:endParaRPr lang="ru-RU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42616" y="4576172"/>
            <a:ext cx="40238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составе выездных групп для переписи на предприятиях и в организациях</a:t>
            </a:r>
            <a:endParaRPr lang="ru-RU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42616" y="1634810"/>
            <a:ext cx="414844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оказание консультативной помощи жителям, пришедшим в многофункциональные центры предоставления государственных и муниципальных услуг с целью заполнения переписных листов Всероссийской переписи населения 2020 года в информационно-коммуникационной сети «Интернет» на «Едином портале государственных и муниципальных услуг (функций)»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42616" y="3741227"/>
            <a:ext cx="3736077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 массовых мероприятиях, организации уроков в общеобразовательных школах, в социальных учреждениях (по ситуации в связи с эпидемиологической обстановкой)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42616" y="5260963"/>
            <a:ext cx="369362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работающих о Всероссийской переписи населения и возможности предоставить о себе и членах своего домохозяйства переписчику по месту работы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74469" y="2713427"/>
            <a:ext cx="499201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74469" y="4368245"/>
            <a:ext cx="499201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969999" y="1188488"/>
            <a:ext cx="41397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работам привлекаются волонтеры в возрасте 18-50 лет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9" y="2906108"/>
            <a:ext cx="720000" cy="72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9" y="4531834"/>
            <a:ext cx="720000" cy="7200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969998" y="4576172"/>
            <a:ext cx="61911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spc="-50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 окажет </a:t>
            </a:r>
            <a:r>
              <a:rPr lang="ru-RU" b="1" spc="-50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организации и деятельности Волонтерского корпуса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003744" y="4368245"/>
            <a:ext cx="604361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969998" y="5036520"/>
            <a:ext cx="590850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 также предоставление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инфографических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видео и иных  материалов для информирования различных целевых аудиторий о предстоящей переписи населения, сроках и способах сбора сведений о населении, обеспечение участников корпуса экипировкой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74469" y="5997539"/>
            <a:ext cx="499201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003744" y="5997539"/>
            <a:ext cx="604361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880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586" y="321909"/>
            <a:ext cx="11212501" cy="483705"/>
          </a:xfrm>
        </p:spPr>
        <p:txBody>
          <a:bodyPr/>
          <a:lstStyle/>
          <a:p>
            <a:pPr algn="ctr"/>
            <a:r>
              <a:rPr lang="ru-RU" dirty="0" smtClean="0"/>
              <a:t>Информационный канал – интернет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1100138" y="4805916"/>
            <a:ext cx="10159740" cy="1679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8600" y="1012371"/>
            <a:ext cx="388620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09831" y="865669"/>
            <a:ext cx="1045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err="1" smtClean="0"/>
              <a:t>Смоленскстатом</a:t>
            </a:r>
            <a:r>
              <a:rPr lang="ru-RU" dirty="0" smtClean="0"/>
              <a:t> созданы аккаунты в социальных сетях: «</a:t>
            </a:r>
            <a:r>
              <a:rPr lang="ru-RU" dirty="0" err="1" smtClean="0"/>
              <a:t>ВКонтакте</a:t>
            </a:r>
            <a:r>
              <a:rPr lang="ru-RU" dirty="0" smtClean="0"/>
              <a:t>», «Одноклассники», «</a:t>
            </a:r>
            <a:r>
              <a:rPr lang="en-US" dirty="0" smtClean="0"/>
              <a:t>Facebook</a:t>
            </a:r>
            <a:r>
              <a:rPr lang="ru-RU" dirty="0" smtClean="0"/>
              <a:t>» на страницах которых еженедельно размещаются публикации на тему «ВПН-2020».</a:t>
            </a:r>
            <a:endParaRPr lang="ru-RU" dirty="0"/>
          </a:p>
        </p:txBody>
      </p:sp>
      <p:pic>
        <p:nvPicPr>
          <p:cNvPr id="28" name="Picture 2" descr="C:\Users\p67-SidochenkovaOV\Desktop\Без названия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18683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p67-SidochenkovaOV\Desktop\Без названия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60" y="1877864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p67-SidochenkovaOV\Desktop\Без назван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68" y="18683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964799" y="4147607"/>
            <a:ext cx="2467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@</a:t>
            </a:r>
            <a:r>
              <a:rPr lang="en-US" sz="2800" b="1" dirty="0" err="1" smtClean="0"/>
              <a:t>smolenskstat</a:t>
            </a:r>
            <a:endParaRPr lang="ru-RU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627455" y="4147607"/>
            <a:ext cx="2529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@</a:t>
            </a:r>
            <a:r>
              <a:rPr lang="en-US" sz="2800" b="1" dirty="0" err="1"/>
              <a:t>SmolenskStat</a:t>
            </a:r>
            <a:endParaRPr lang="ru-RU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529598" y="4147607"/>
            <a:ext cx="246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@</a:t>
            </a:r>
            <a:r>
              <a:rPr lang="en-US" sz="2800" b="1" dirty="0" err="1"/>
              <a:t>smolenskstat</a:t>
            </a:r>
            <a:endParaRPr lang="ru-RU" sz="28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100138" y="5700218"/>
            <a:ext cx="100321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поиска данных: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Главная страница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вкладка ВПН-2020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перейти в раздел</a:t>
            </a:r>
          </a:p>
          <a:p>
            <a:endParaRPr lang="ru-RU" sz="5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По ссылке: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sml.gks.ru/folder/6331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63" y="4877743"/>
            <a:ext cx="3892113" cy="81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2868305" y="4960538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sml.gks.ru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Рисунок 21" descr="C:\Users\p67-SidochenkovaOV\Desktop\Эмблем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78" y="480995"/>
            <a:ext cx="8495413" cy="5717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6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089" y="318064"/>
            <a:ext cx="11086980" cy="520503"/>
          </a:xfrm>
        </p:spPr>
        <p:txBody>
          <a:bodyPr/>
          <a:lstStyle/>
          <a:p>
            <a:pPr algn="ctr"/>
            <a:r>
              <a:rPr lang="ru-RU" dirty="0" smtClean="0"/>
              <a:t>Способы участия в переписи</a:t>
            </a:r>
            <a:endParaRPr lang="ru-RU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43" name="Рисунок 42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584" y="1412487"/>
            <a:ext cx="2014943" cy="1979296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44" name="Прямоугольник 43">
            <a:extLst/>
          </p:cNvPr>
          <p:cNvSpPr/>
          <p:nvPr/>
        </p:nvSpPr>
        <p:spPr>
          <a:xfrm>
            <a:off x="1478615" y="1694755"/>
            <a:ext cx="1700542" cy="123879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357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с личного ПК на портале </a:t>
            </a:r>
            <a:r>
              <a:rPr lang="e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endParaRPr lang="en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25"/>
          <p:cNvSpPr>
            <a:spLocks noChangeArrowheads="1"/>
          </p:cNvSpPr>
          <p:nvPr/>
        </p:nvSpPr>
        <p:spPr bwMode="auto">
          <a:xfrm>
            <a:off x="711968" y="946231"/>
            <a:ext cx="4273027" cy="3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ru-RU" altLang="ru-RU" dirty="0">
                <a:latin typeface="Arial" charset="0"/>
              </a:rPr>
              <a:t>Переписаться </a:t>
            </a:r>
            <a:r>
              <a:rPr lang="ru-RU" altLang="ru-RU" dirty="0" smtClean="0">
                <a:latin typeface="Arial" charset="0"/>
              </a:rPr>
              <a:t>можно самостоятельно: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49" name="Прямоугольник 19"/>
          <p:cNvSpPr>
            <a:spLocks noChangeArrowheads="1"/>
          </p:cNvSpPr>
          <p:nvPr/>
        </p:nvSpPr>
        <p:spPr bwMode="auto">
          <a:xfrm>
            <a:off x="711968" y="4049646"/>
            <a:ext cx="2471252" cy="34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ru-RU" altLang="ru-RU" dirty="0">
                <a:latin typeface="Arial" charset="0"/>
              </a:rPr>
              <a:t>Переписаться можно:</a:t>
            </a:r>
          </a:p>
        </p:txBody>
      </p:sp>
      <p:pic>
        <p:nvPicPr>
          <p:cNvPr id="50" name="Рисунок 49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121" y="1433983"/>
            <a:ext cx="2019259" cy="1983535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51" name="Прямоугольник 50">
            <a:extLst/>
          </p:cNvPr>
          <p:cNvSpPr/>
          <p:nvPr/>
        </p:nvSpPr>
        <p:spPr>
          <a:xfrm>
            <a:off x="4121984" y="1814142"/>
            <a:ext cx="2210889" cy="123879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357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со смартфона </a:t>
            </a:r>
            <a:endParaRPr lang="ru-RU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мобильном приложении «Госуслуги»</a:t>
            </a:r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6972300" y="1709420"/>
            <a:ext cx="3205163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3" name="TextBox 52"/>
          <p:cNvSpPr txBox="1"/>
          <p:nvPr/>
        </p:nvSpPr>
        <p:spPr>
          <a:xfrm>
            <a:off x="6698518" y="1460784"/>
            <a:ext cx="5357515" cy="2100573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Наличие стандартной или подтвержденной ученой записи на Едином портале государственных и муниципальных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услуг.</a:t>
            </a:r>
          </a:p>
          <a:p>
            <a:pPr eaLnBrk="1" hangingPunct="1">
              <a:defRPr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переписать себя и членов своего домохозяйства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код подтверждения участия (цифровой код 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-код на мобильное устройство)</a:t>
            </a:r>
          </a:p>
        </p:txBody>
      </p:sp>
      <p:pic>
        <p:nvPicPr>
          <p:cNvPr id="54" name="Рисунок 53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43" y="4424680"/>
            <a:ext cx="2023923" cy="1988117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55" name="Прямоугольник 54">
            <a:extLst/>
          </p:cNvPr>
          <p:cNvSpPr/>
          <p:nvPr/>
        </p:nvSpPr>
        <p:spPr>
          <a:xfrm>
            <a:off x="1357589" y="4975035"/>
            <a:ext cx="1821568" cy="90024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357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переписчиком по месту жительства</a:t>
            </a: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6764978" y="5107115"/>
            <a:ext cx="4839091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b="1" dirty="0">
                <a:solidFill>
                  <a:srgbClr val="FF0000"/>
                </a:solidFill>
                <a:latin typeface="Arial" charset="0"/>
              </a:rPr>
              <a:t>Перепись лиц, не переписавшихся </a:t>
            </a:r>
            <a:r>
              <a:rPr lang="ru-RU" altLang="ru-RU" b="1" dirty="0" smtClean="0">
                <a:solidFill>
                  <a:srgbClr val="FF0000"/>
                </a:solidFill>
                <a:latin typeface="Arial" charset="0"/>
              </a:rPr>
              <a:t>в сети </a:t>
            </a:r>
            <a:r>
              <a:rPr lang="ru-RU" altLang="ru-RU" b="1" dirty="0">
                <a:solidFill>
                  <a:srgbClr val="FF0000"/>
                </a:solidFill>
                <a:latin typeface="Arial" charset="0"/>
              </a:rPr>
              <a:t>Интернет</a:t>
            </a:r>
          </a:p>
        </p:txBody>
      </p:sp>
      <p:pic>
        <p:nvPicPr>
          <p:cNvPr id="59" name="Рисунок 58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54" y="4437516"/>
            <a:ext cx="2010856" cy="1975281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57" name="Прямоугольник 56">
            <a:extLst/>
          </p:cNvPr>
          <p:cNvSpPr/>
          <p:nvPr/>
        </p:nvSpPr>
        <p:spPr>
          <a:xfrm>
            <a:off x="4368087" y="4830116"/>
            <a:ext cx="1807864" cy="11772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3572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стационарном переписном участке</a:t>
            </a:r>
          </a:p>
        </p:txBody>
      </p:sp>
    </p:spTree>
    <p:extLst>
      <p:ext uri="{BB962C8B-B14F-4D97-AF65-F5344CB8AC3E}">
        <p14:creationId xmlns:p14="http://schemas.microsoft.com/office/powerpoint/2010/main" val="23713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6023" y="321909"/>
            <a:ext cx="6464884" cy="483705"/>
          </a:xfrm>
        </p:spPr>
        <p:txBody>
          <a:bodyPr/>
          <a:lstStyle/>
          <a:p>
            <a:pPr algn="ctr"/>
            <a:r>
              <a:rPr lang="ru-RU" dirty="0" smtClean="0"/>
              <a:t>Переписные листы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F5BFD36-C0CC-D94C-A93D-050973449585}"/>
              </a:ext>
            </a:extLst>
          </p:cNvPr>
          <p:cNvCxnSpPr>
            <a:cxnSpLocks/>
          </p:cNvCxnSpPr>
          <p:nvPr/>
        </p:nvCxnSpPr>
        <p:spPr>
          <a:xfrm>
            <a:off x="9005218" y="1759489"/>
            <a:ext cx="0" cy="4540377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7474687" y="6363587"/>
            <a:ext cx="808074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84697" y="6402791"/>
            <a:ext cx="808074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1765" y="3551072"/>
            <a:ext cx="1958037" cy="584775"/>
          </a:xfrm>
          <a:prstGeom prst="rect">
            <a:avLst/>
          </a:prstGeom>
          <a:solidFill>
            <a:srgbClr val="E52329">
              <a:alpha val="77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Л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171700" y="810121"/>
            <a:ext cx="8745112" cy="5963851"/>
            <a:chOff x="5475713" y="2154928"/>
            <a:chExt cx="5595483" cy="4150278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7726" y="2483702"/>
              <a:ext cx="2643470" cy="382150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713" y="2154928"/>
              <a:ext cx="2800007" cy="41502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27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6023" y="321909"/>
            <a:ext cx="6464884" cy="483705"/>
          </a:xfrm>
        </p:spPr>
        <p:txBody>
          <a:bodyPr/>
          <a:lstStyle/>
          <a:p>
            <a:pPr algn="ctr"/>
            <a:r>
              <a:rPr lang="ru-RU" dirty="0" smtClean="0"/>
              <a:t>Переписные листы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F5BFD36-C0CC-D94C-A93D-050973449585}"/>
              </a:ext>
            </a:extLst>
          </p:cNvPr>
          <p:cNvCxnSpPr>
            <a:cxnSpLocks/>
          </p:cNvCxnSpPr>
          <p:nvPr/>
        </p:nvCxnSpPr>
        <p:spPr>
          <a:xfrm>
            <a:off x="9005218" y="1759489"/>
            <a:ext cx="0" cy="4540377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7474687" y="6363587"/>
            <a:ext cx="808074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84697" y="6402791"/>
            <a:ext cx="808074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92398" y="3583853"/>
            <a:ext cx="1964449" cy="584775"/>
          </a:xfrm>
          <a:prstGeom prst="rect">
            <a:avLst/>
          </a:prstGeom>
          <a:solidFill>
            <a:srgbClr val="669E40">
              <a:alpha val="77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327971" y="824488"/>
            <a:ext cx="8561702" cy="5825693"/>
            <a:chOff x="4361255" y="2565783"/>
            <a:chExt cx="5630156" cy="3434969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628" y="2565783"/>
              <a:ext cx="2688783" cy="342322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255" y="2565783"/>
              <a:ext cx="2645205" cy="343496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96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6023" y="321909"/>
            <a:ext cx="6464884" cy="483705"/>
          </a:xfrm>
        </p:spPr>
        <p:txBody>
          <a:bodyPr/>
          <a:lstStyle/>
          <a:p>
            <a:pPr algn="ctr"/>
            <a:r>
              <a:rPr lang="ru-RU" dirty="0" smtClean="0"/>
              <a:t>Переписные листы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F5BFD36-C0CC-D94C-A93D-050973449585}"/>
              </a:ext>
            </a:extLst>
          </p:cNvPr>
          <p:cNvCxnSpPr>
            <a:cxnSpLocks/>
          </p:cNvCxnSpPr>
          <p:nvPr/>
        </p:nvCxnSpPr>
        <p:spPr>
          <a:xfrm>
            <a:off x="9005218" y="1759489"/>
            <a:ext cx="0" cy="4540377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7474687" y="6363587"/>
            <a:ext cx="808074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84697" y="6402791"/>
            <a:ext cx="808074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73870" y="3578897"/>
            <a:ext cx="1966051" cy="584775"/>
          </a:xfrm>
          <a:prstGeom prst="rect">
            <a:avLst/>
          </a:prstGeom>
          <a:solidFill>
            <a:srgbClr val="3399FF">
              <a:alpha val="77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В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310840" y="822371"/>
            <a:ext cx="8704635" cy="5744689"/>
            <a:chOff x="7817289" y="1756327"/>
            <a:chExt cx="4817240" cy="2830334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289" y="1758316"/>
              <a:ext cx="2276473" cy="282834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7167" y="1756327"/>
              <a:ext cx="2297362" cy="283033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27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6023" y="321909"/>
            <a:ext cx="6464884" cy="483705"/>
          </a:xfrm>
        </p:spPr>
        <p:txBody>
          <a:bodyPr/>
          <a:lstStyle/>
          <a:p>
            <a:pPr algn="ctr"/>
            <a:r>
              <a:rPr lang="ru-RU" dirty="0" smtClean="0"/>
              <a:t>Кого будут переписывать?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F5BFD36-C0CC-D94C-A93D-050973449585}"/>
              </a:ext>
            </a:extLst>
          </p:cNvPr>
          <p:cNvCxnSpPr>
            <a:cxnSpLocks/>
          </p:cNvCxnSpPr>
          <p:nvPr/>
        </p:nvCxnSpPr>
        <p:spPr>
          <a:xfrm>
            <a:off x="9005218" y="1759489"/>
            <a:ext cx="0" cy="4540377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59" y="3838030"/>
            <a:ext cx="3903497" cy="271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4" y="981937"/>
            <a:ext cx="6465924" cy="281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33" y="943944"/>
            <a:ext cx="3832332" cy="262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474687" y="6363587"/>
            <a:ext cx="808074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84697" y="6402791"/>
            <a:ext cx="808074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586" y="321909"/>
            <a:ext cx="11212501" cy="483705"/>
          </a:xfrm>
        </p:spPr>
        <p:txBody>
          <a:bodyPr/>
          <a:lstStyle/>
          <a:p>
            <a:pPr algn="ctr"/>
            <a:r>
              <a:rPr lang="ru-RU" dirty="0" smtClean="0"/>
              <a:t>Новое в переписных листах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7" y="805614"/>
            <a:ext cx="10621925" cy="592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2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00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586" y="321909"/>
            <a:ext cx="11212501" cy="483705"/>
          </a:xfrm>
        </p:spPr>
        <p:txBody>
          <a:bodyPr/>
          <a:lstStyle/>
          <a:p>
            <a:pPr algn="ctr"/>
            <a:r>
              <a:rPr lang="ru-RU" dirty="0" smtClean="0"/>
              <a:t>Перепись жилищных условий. О чём будут спрашивать?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026" name="Picture 2" descr="C:\Users\p67-SidochenkovaOV\Desktop\Безымянный563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35" y="1136564"/>
            <a:ext cx="8440329" cy="49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">
            <a:extLst>
              <a:ext uri="{FF2B5EF4-FFF2-40B4-BE49-F238E27FC236}">
                <a16:creationId xmlns="" xmlns:a16="http://schemas.microsoft.com/office/drawing/2014/main" id="{ABA9FC96-3136-4344-A3E0-4C7E3D4F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5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13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5229</TotalTime>
  <Words>837</Words>
  <Application>Microsoft Office PowerPoint</Application>
  <PresentationFormat>Произвольный</PresentationFormat>
  <Paragraphs>147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Сидоченкова О.В.</dc:creator>
  <cp:lastModifiedBy>Сидоченкова Ольга Викторовна</cp:lastModifiedBy>
  <cp:revision>331</cp:revision>
  <cp:lastPrinted>2021-01-29T11:19:26Z</cp:lastPrinted>
  <dcterms:created xsi:type="dcterms:W3CDTF">2020-03-31T09:31:17Z</dcterms:created>
  <dcterms:modified xsi:type="dcterms:W3CDTF">2021-02-04T08:57:32Z</dcterms:modified>
</cp:coreProperties>
</file>