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6"/>
  </p:notesMasterIdLst>
  <p:sldIdLst>
    <p:sldId id="256" r:id="rId2"/>
    <p:sldId id="257" r:id="rId3"/>
    <p:sldId id="261" r:id="rId4"/>
    <p:sldId id="278" r:id="rId5"/>
    <p:sldId id="277" r:id="rId6"/>
    <p:sldId id="276" r:id="rId7"/>
    <p:sldId id="275" r:id="rId8"/>
    <p:sldId id="274" r:id="rId9"/>
    <p:sldId id="265" r:id="rId10"/>
    <p:sldId id="271" r:id="rId11"/>
    <p:sldId id="272" r:id="rId12"/>
    <p:sldId id="273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6822" autoAdjust="0"/>
  </p:normalViewPr>
  <p:slideViewPr>
    <p:cSldViewPr snapToGrid="0">
      <p:cViewPr>
        <p:scale>
          <a:sx n="80" d="100"/>
          <a:sy n="80" d="100"/>
        </p:scale>
        <p:origin x="-30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17447838117022E-2"/>
          <c:y val="1.8447089802531017E-2"/>
          <c:w val="0.93178182018524269"/>
          <c:h val="0.86386059652476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ст. 17.4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185</c:v>
                </c:pt>
                <c:pt idx="1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C6-4BA2-A09C-E953A91E90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ст. 27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101</c:v>
                </c:pt>
                <c:pt idx="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C6-4BA2-A09C-E953A91E90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ст. 32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C6-4BA2-A09C-E953A91E9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58741120"/>
        <c:axId val="58742656"/>
      </c:barChart>
      <c:catAx>
        <c:axId val="5874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42656"/>
        <c:crosses val="autoZero"/>
        <c:auto val="1"/>
        <c:lblAlgn val="ctr"/>
        <c:lblOffset val="100"/>
        <c:noMultiLvlLbl val="0"/>
      </c:catAx>
      <c:valAx>
        <c:axId val="587426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4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90563933765824"/>
          <c:y val="0.93324869890454554"/>
          <c:w val="0.26061992254044825"/>
          <c:h val="6.67513010954544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01ADD-62D7-419F-9788-AC6C49D911B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7D889A-0FAD-4DF1-A3D9-325C915657B4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>
              <a:latin typeface="Century Gothic" panose="020B0502020202020204" pitchFamily="34" charset="0"/>
            </a:rPr>
            <a:t>ТРВК «Десна ТВ»</a:t>
          </a:r>
          <a:endParaRPr lang="ru-RU" sz="1800" b="1" dirty="0">
            <a:latin typeface="Century Gothic" panose="020B0502020202020204" pitchFamily="34" charset="0"/>
          </a:endParaRPr>
        </a:p>
      </dgm:t>
    </dgm:pt>
    <dgm:pt modelId="{C2CFC83D-E2B6-416B-B1EA-83A223C8B4BC}" type="parTrans" cxnId="{C366436F-95F2-4ADD-853D-E0F1BDD0153C}">
      <dgm:prSet/>
      <dgm:spPr/>
      <dgm:t>
        <a:bodyPr/>
        <a:lstStyle/>
        <a:p>
          <a:endParaRPr lang="ru-RU"/>
        </a:p>
      </dgm:t>
    </dgm:pt>
    <dgm:pt modelId="{38D1A95D-77F2-45D4-BE2C-B4D4B44EF652}" type="sibTrans" cxnId="{C366436F-95F2-4ADD-853D-E0F1BDD0153C}">
      <dgm:prSet/>
      <dgm:spPr/>
      <dgm:t>
        <a:bodyPr/>
        <a:lstStyle/>
        <a:p>
          <a:endParaRPr lang="ru-RU"/>
        </a:p>
      </dgm:t>
    </dgm:pt>
    <dgm:pt modelId="{165B76DD-3283-4AD5-AED8-02AA25E013BD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Century Gothic" panose="020B0502020202020204" pitchFamily="34" charset="0"/>
            </a:rPr>
            <a:t>Видеосюжеты на городском канале</a:t>
          </a:r>
          <a:endParaRPr lang="ru-RU" sz="1800" dirty="0">
            <a:latin typeface="Century Gothic" panose="020B0502020202020204" pitchFamily="34" charset="0"/>
          </a:endParaRPr>
        </a:p>
      </dgm:t>
    </dgm:pt>
    <dgm:pt modelId="{044848E4-0F10-4469-95AE-DC27C16C9AF2}" type="parTrans" cxnId="{30851749-5719-4CF3-84BD-87DD04039570}">
      <dgm:prSet/>
      <dgm:spPr/>
      <dgm:t>
        <a:bodyPr/>
        <a:lstStyle/>
        <a:p>
          <a:endParaRPr lang="ru-RU"/>
        </a:p>
      </dgm:t>
    </dgm:pt>
    <dgm:pt modelId="{295B86A5-67A3-4AEC-86BD-EBE2C704C2B9}" type="sibTrans" cxnId="{30851749-5719-4CF3-84BD-87DD04039570}">
      <dgm:prSet/>
      <dgm:spPr/>
      <dgm:t>
        <a:bodyPr/>
        <a:lstStyle/>
        <a:p>
          <a:endParaRPr lang="ru-RU"/>
        </a:p>
      </dgm:t>
    </dgm:pt>
    <dgm:pt modelId="{C2B9F5DE-1C69-4643-A125-F7A28BD10B20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Century Gothic" panose="020B0502020202020204" pitchFamily="34" charset="0"/>
            </a:rPr>
            <a:t>Канал </a:t>
          </a:r>
          <a:r>
            <a:rPr lang="en-US" sz="1800" dirty="0" smtClean="0">
              <a:latin typeface="Century Gothic" panose="020B0502020202020204" pitchFamily="34" charset="0"/>
            </a:rPr>
            <a:t>YouTube</a:t>
          </a:r>
          <a:endParaRPr lang="ru-RU" sz="1800" dirty="0">
            <a:latin typeface="Century Gothic" panose="020B0502020202020204" pitchFamily="34" charset="0"/>
          </a:endParaRPr>
        </a:p>
      </dgm:t>
    </dgm:pt>
    <dgm:pt modelId="{E353E65C-E53B-4B8F-8098-35780321776B}" type="parTrans" cxnId="{7F863857-5985-4001-802A-2805B9FECD05}">
      <dgm:prSet/>
      <dgm:spPr/>
      <dgm:t>
        <a:bodyPr/>
        <a:lstStyle/>
        <a:p>
          <a:endParaRPr lang="ru-RU"/>
        </a:p>
      </dgm:t>
    </dgm:pt>
    <dgm:pt modelId="{3D57AAE7-2909-435E-A092-94510692ED4A}" type="sibTrans" cxnId="{7F863857-5985-4001-802A-2805B9FECD05}">
      <dgm:prSet/>
      <dgm:spPr/>
      <dgm:t>
        <a:bodyPr/>
        <a:lstStyle/>
        <a:p>
          <a:endParaRPr lang="ru-RU"/>
        </a:p>
      </dgm:t>
    </dgm:pt>
    <dgm:pt modelId="{10863C7F-FDFB-4DE5-8F73-CE327B2ADB1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b="1" dirty="0" smtClean="0">
              <a:latin typeface="Century Gothic" panose="020B0502020202020204" pitchFamily="34" charset="0"/>
            </a:rPr>
            <a:t>Газеты «Десна» и «Авось-ка»</a:t>
          </a:r>
          <a:endParaRPr lang="ru-RU" sz="1800" b="1" dirty="0">
            <a:latin typeface="Century Gothic" panose="020B0502020202020204" pitchFamily="34" charset="0"/>
          </a:endParaRPr>
        </a:p>
      </dgm:t>
    </dgm:pt>
    <dgm:pt modelId="{78DDFC29-62A4-428F-A552-B29F9AB043AC}" type="parTrans" cxnId="{74199FC6-66C7-4A0C-8CA4-4588735FB5A3}">
      <dgm:prSet/>
      <dgm:spPr/>
      <dgm:t>
        <a:bodyPr/>
        <a:lstStyle/>
        <a:p>
          <a:endParaRPr lang="ru-RU"/>
        </a:p>
      </dgm:t>
    </dgm:pt>
    <dgm:pt modelId="{77601462-6EB8-45F5-A93D-D47B1658C04F}" type="sibTrans" cxnId="{74199FC6-66C7-4A0C-8CA4-4588735FB5A3}">
      <dgm:prSet/>
      <dgm:spPr/>
      <dgm:t>
        <a:bodyPr/>
        <a:lstStyle/>
        <a:p>
          <a:endParaRPr lang="ru-RU"/>
        </a:p>
      </dgm:t>
    </dgm:pt>
    <dgm:pt modelId="{09F5F29D-FB4F-488A-A464-5C06238E444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800" dirty="0" smtClean="0">
              <a:latin typeface="Century Gothic" panose="020B0502020202020204" pitchFamily="34" charset="0"/>
            </a:rPr>
            <a:t>Информационные статьи с фото</a:t>
          </a:r>
          <a:endParaRPr lang="ru-RU" sz="1800" dirty="0">
            <a:latin typeface="Century Gothic" panose="020B0502020202020204" pitchFamily="34" charset="0"/>
          </a:endParaRPr>
        </a:p>
      </dgm:t>
    </dgm:pt>
    <dgm:pt modelId="{67A834CD-3379-4A84-8EB6-6CC7DD2C012A}" type="parTrans" cxnId="{B7EFD2BD-8DDC-402F-9576-0201384B2478}">
      <dgm:prSet/>
      <dgm:spPr/>
      <dgm:t>
        <a:bodyPr/>
        <a:lstStyle/>
        <a:p>
          <a:endParaRPr lang="ru-RU"/>
        </a:p>
      </dgm:t>
    </dgm:pt>
    <dgm:pt modelId="{DBBE758B-881F-4E26-ACB7-36E9A2338F19}" type="sibTrans" cxnId="{B7EFD2BD-8DDC-402F-9576-0201384B2478}">
      <dgm:prSet/>
      <dgm:spPr/>
      <dgm:t>
        <a:bodyPr/>
        <a:lstStyle/>
        <a:p>
          <a:endParaRPr lang="ru-RU"/>
        </a:p>
      </dgm:t>
    </dgm:pt>
    <dgm:pt modelId="{191FF3EC-6E39-4A3C-9D18-089678842627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latin typeface="Century Gothic" panose="020B0502020202020204" pitchFamily="34" charset="0"/>
            </a:rPr>
            <a:t>Размещение в сети Интернет</a:t>
          </a:r>
          <a:endParaRPr lang="ru-RU" sz="1600" b="1" dirty="0">
            <a:latin typeface="Century Gothic" panose="020B0502020202020204" pitchFamily="34" charset="0"/>
          </a:endParaRPr>
        </a:p>
      </dgm:t>
    </dgm:pt>
    <dgm:pt modelId="{488F070B-C6CE-4F1A-A291-C6CDC50ED14E}" type="parTrans" cxnId="{14C07126-B8E7-4CB9-A6D0-78AD201C8401}">
      <dgm:prSet/>
      <dgm:spPr/>
      <dgm:t>
        <a:bodyPr/>
        <a:lstStyle/>
        <a:p>
          <a:endParaRPr lang="ru-RU"/>
        </a:p>
      </dgm:t>
    </dgm:pt>
    <dgm:pt modelId="{E8217F57-C7B3-4D9F-9076-F18316DA7C02}" type="sibTrans" cxnId="{14C07126-B8E7-4CB9-A6D0-78AD201C8401}">
      <dgm:prSet/>
      <dgm:spPr/>
      <dgm:t>
        <a:bodyPr/>
        <a:lstStyle/>
        <a:p>
          <a:endParaRPr lang="ru-RU"/>
        </a:p>
      </dgm:t>
    </dgm:pt>
    <dgm:pt modelId="{89FA4786-A48B-4621-A3D2-379785DAFBCE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Посты в официальных группах Администрации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846C42B8-9819-40E3-AB53-4ED18C1663A2}" type="parTrans" cxnId="{736D1649-37D4-478F-8C32-CBC571AA1BB1}">
      <dgm:prSet/>
      <dgm:spPr/>
      <dgm:t>
        <a:bodyPr/>
        <a:lstStyle/>
        <a:p>
          <a:endParaRPr lang="ru-RU"/>
        </a:p>
      </dgm:t>
    </dgm:pt>
    <dgm:pt modelId="{08A13B80-8435-46F6-BB69-4001CEAE876D}" type="sibTrans" cxnId="{736D1649-37D4-478F-8C32-CBC571AA1BB1}">
      <dgm:prSet/>
      <dgm:spPr/>
      <dgm:t>
        <a:bodyPr/>
        <a:lstStyle/>
        <a:p>
          <a:endParaRPr lang="ru-RU"/>
        </a:p>
      </dgm:t>
    </dgm:pt>
    <dgm:pt modelId="{67F9B2F4-B1DB-4618-9C64-AB3EEFD3AA5C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Официальный сайт Администрации муниципального образования «город Десногорск» Смоленской области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D2A48015-8DFC-4B53-9DBE-1F97AE6A91CB}" type="parTrans" cxnId="{1CD2C58C-64D0-45CB-9E55-FBD2DB636CAE}">
      <dgm:prSet/>
      <dgm:spPr/>
      <dgm:t>
        <a:bodyPr/>
        <a:lstStyle/>
        <a:p>
          <a:endParaRPr lang="ru-RU"/>
        </a:p>
      </dgm:t>
    </dgm:pt>
    <dgm:pt modelId="{C8A8F9C0-E7EF-4FFF-BFAA-3E3BC1B55111}" type="sibTrans" cxnId="{1CD2C58C-64D0-45CB-9E55-FBD2DB636CAE}">
      <dgm:prSet/>
      <dgm:spPr/>
      <dgm:t>
        <a:bodyPr/>
        <a:lstStyle/>
        <a:p>
          <a:endParaRPr lang="ru-RU"/>
        </a:p>
      </dgm:t>
    </dgm:pt>
    <dgm:pt modelId="{6D3FF6BD-E379-4816-A3E1-F9B88B47021C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latin typeface="Century Gothic" panose="020B0502020202020204" pitchFamily="34" charset="0"/>
            </a:rPr>
            <a:t>в социальных сетях ВК, ОК, </a:t>
          </a:r>
          <a:r>
            <a:rPr lang="en-US" sz="1600" dirty="0" smtClean="0">
              <a:latin typeface="Century Gothic" panose="020B0502020202020204" pitchFamily="34" charset="0"/>
            </a:rPr>
            <a:t>Instagram </a:t>
          </a:r>
          <a:r>
            <a:rPr lang="ru-RU" sz="1600" dirty="0" smtClean="0">
              <a:latin typeface="Century Gothic" panose="020B0502020202020204" pitchFamily="34" charset="0"/>
            </a:rPr>
            <a:t>и </a:t>
          </a:r>
          <a:r>
            <a:rPr lang="en-US" sz="1600" dirty="0" err="1" smtClean="0">
              <a:latin typeface="Century Gothic" panose="020B0502020202020204" pitchFamily="34" charset="0"/>
            </a:rPr>
            <a:t>Fasebook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A1F1CD87-FF91-426C-9797-12A9A03460F3}" type="parTrans" cxnId="{F6E79E2D-CC42-4157-AF4E-274E4AA3A489}">
      <dgm:prSet/>
      <dgm:spPr/>
      <dgm:t>
        <a:bodyPr/>
        <a:lstStyle/>
        <a:p>
          <a:endParaRPr lang="ru-RU"/>
        </a:p>
      </dgm:t>
    </dgm:pt>
    <dgm:pt modelId="{F61EE948-3B93-4E35-9F55-61934E202B7C}" type="sibTrans" cxnId="{F6E79E2D-CC42-4157-AF4E-274E4AA3A489}">
      <dgm:prSet/>
      <dgm:spPr/>
      <dgm:t>
        <a:bodyPr/>
        <a:lstStyle/>
        <a:p>
          <a:endParaRPr lang="ru-RU"/>
        </a:p>
      </dgm:t>
    </dgm:pt>
    <dgm:pt modelId="{74C310CB-7EEB-4C98-A1E2-E3F05F6169B1}" type="pres">
      <dgm:prSet presAssocID="{EE301ADD-62D7-419F-9788-AC6C49D911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5BFD7-4A42-4F5D-9FF0-2915802AC502}" type="pres">
      <dgm:prSet presAssocID="{D87D889A-0FAD-4DF1-A3D9-325C915657B4}" presName="comp" presStyleCnt="0"/>
      <dgm:spPr/>
    </dgm:pt>
    <dgm:pt modelId="{BD2DB2A5-7250-4574-A4DA-7D9E0175E5FE}" type="pres">
      <dgm:prSet presAssocID="{D87D889A-0FAD-4DF1-A3D9-325C915657B4}" presName="box" presStyleLbl="node1" presStyleIdx="0" presStyleCnt="3" custLinFactNeighborX="-15046" custLinFactNeighborY="31333"/>
      <dgm:spPr/>
      <dgm:t>
        <a:bodyPr/>
        <a:lstStyle/>
        <a:p>
          <a:endParaRPr lang="ru-RU"/>
        </a:p>
      </dgm:t>
    </dgm:pt>
    <dgm:pt modelId="{DBA870D7-8813-4247-BFDE-3E90720C84A0}" type="pres">
      <dgm:prSet presAssocID="{D87D889A-0FAD-4DF1-A3D9-325C915657B4}" presName="img" presStyleLbl="fgImgPlace1" presStyleIdx="0" presStyleCnt="3" custScaleX="109448" custScaleY="100000" custLinFactNeighborX="-7208" custLinFactNeighborY="27412"/>
      <dgm:spPr/>
    </dgm:pt>
    <dgm:pt modelId="{A35841D2-40E8-4CAF-ADE8-544601C55FEC}" type="pres">
      <dgm:prSet presAssocID="{D87D889A-0FAD-4DF1-A3D9-325C915657B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0D6D3-59B6-4021-98CD-2D874839C204}" type="pres">
      <dgm:prSet presAssocID="{38D1A95D-77F2-45D4-BE2C-B4D4B44EF652}" presName="spacer" presStyleCnt="0"/>
      <dgm:spPr/>
    </dgm:pt>
    <dgm:pt modelId="{EEC26494-A07D-4C02-BE16-6F4329E85743}" type="pres">
      <dgm:prSet presAssocID="{10863C7F-FDFB-4DE5-8F73-CE327B2ADB16}" presName="comp" presStyleCnt="0"/>
      <dgm:spPr/>
    </dgm:pt>
    <dgm:pt modelId="{BCCED3A8-09B0-4D7B-90A8-B79519076E46}" type="pres">
      <dgm:prSet presAssocID="{10863C7F-FDFB-4DE5-8F73-CE327B2ADB16}" presName="box" presStyleLbl="node1" presStyleIdx="1" presStyleCnt="3" custLinFactNeighborX="177" custLinFactNeighborY="16414"/>
      <dgm:spPr/>
      <dgm:t>
        <a:bodyPr/>
        <a:lstStyle/>
        <a:p>
          <a:endParaRPr lang="ru-RU"/>
        </a:p>
      </dgm:t>
    </dgm:pt>
    <dgm:pt modelId="{7BC548C2-BB1A-4D26-9C35-D0734C89C9AC}" type="pres">
      <dgm:prSet presAssocID="{10863C7F-FDFB-4DE5-8F73-CE327B2ADB16}" presName="img" presStyleLbl="fgImgPlace1" presStyleIdx="1" presStyleCnt="3" custScaleX="110829" custScaleY="93377" custLinFactNeighborX="-5736" custLinFactNeighborY="5417"/>
      <dgm:spPr/>
    </dgm:pt>
    <dgm:pt modelId="{767D9CB6-8504-475D-A701-CFC396AD3A83}" type="pres">
      <dgm:prSet presAssocID="{10863C7F-FDFB-4DE5-8F73-CE327B2ADB1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08B2A-F3B3-484A-B54D-E22791E11007}" type="pres">
      <dgm:prSet presAssocID="{77601462-6EB8-45F5-A93D-D47B1658C04F}" presName="spacer" presStyleCnt="0"/>
      <dgm:spPr/>
    </dgm:pt>
    <dgm:pt modelId="{8E6CEC06-DE96-4F43-A718-AB0A3D648635}" type="pres">
      <dgm:prSet presAssocID="{191FF3EC-6E39-4A3C-9D18-089678842627}" presName="comp" presStyleCnt="0"/>
      <dgm:spPr/>
    </dgm:pt>
    <dgm:pt modelId="{7B14FA04-65AE-4304-B4E5-6AFED61421D0}" type="pres">
      <dgm:prSet presAssocID="{191FF3EC-6E39-4A3C-9D18-089678842627}" presName="box" presStyleLbl="node1" presStyleIdx="2" presStyleCnt="3" custScaleY="91085" custLinFactNeighborY="-1416"/>
      <dgm:spPr/>
      <dgm:t>
        <a:bodyPr/>
        <a:lstStyle/>
        <a:p>
          <a:endParaRPr lang="ru-RU"/>
        </a:p>
      </dgm:t>
    </dgm:pt>
    <dgm:pt modelId="{9E4FF378-F224-4D3D-87E0-CAF7305B4533}" type="pres">
      <dgm:prSet presAssocID="{191FF3EC-6E39-4A3C-9D18-089678842627}" presName="img" presStyleLbl="fgImgPlace1" presStyleIdx="2" presStyleCnt="3" custScaleX="109662" custLinFactNeighborX="-5935" custLinFactNeighborY="-7737"/>
      <dgm:spPr/>
    </dgm:pt>
    <dgm:pt modelId="{3DC2C4E8-3DD4-45C0-8A81-E5BB048DAB96}" type="pres">
      <dgm:prSet presAssocID="{191FF3EC-6E39-4A3C-9D18-08967884262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8D4A51-7632-4550-86A3-EC10E4E792E1}" type="presOf" srcId="{10863C7F-FDFB-4DE5-8F73-CE327B2ADB16}" destId="{767D9CB6-8504-475D-A701-CFC396AD3A83}" srcOrd="1" destOrd="0" presId="urn:microsoft.com/office/officeart/2005/8/layout/vList4"/>
    <dgm:cxn modelId="{8AA70696-5574-45B0-BD27-E97F4E49DDCB}" type="presOf" srcId="{C2B9F5DE-1C69-4643-A125-F7A28BD10B20}" destId="{BD2DB2A5-7250-4574-A4DA-7D9E0175E5FE}" srcOrd="0" destOrd="2" presId="urn:microsoft.com/office/officeart/2005/8/layout/vList4"/>
    <dgm:cxn modelId="{30851749-5719-4CF3-84BD-87DD04039570}" srcId="{D87D889A-0FAD-4DF1-A3D9-325C915657B4}" destId="{165B76DD-3283-4AD5-AED8-02AA25E013BD}" srcOrd="0" destOrd="0" parTransId="{044848E4-0F10-4469-95AE-DC27C16C9AF2}" sibTransId="{295B86A5-67A3-4AEC-86BD-EBE2C704C2B9}"/>
    <dgm:cxn modelId="{9ED12D5D-F29C-416F-A8A7-48668CCEB1FD}" type="presOf" srcId="{6D3FF6BD-E379-4816-A3E1-F9B88B47021C}" destId="{7B14FA04-65AE-4304-B4E5-6AFED61421D0}" srcOrd="0" destOrd="2" presId="urn:microsoft.com/office/officeart/2005/8/layout/vList4"/>
    <dgm:cxn modelId="{D5F669CF-B964-4DD1-A40B-734118C4D86E}" type="presOf" srcId="{89FA4786-A48B-4621-A3D2-379785DAFBCE}" destId="{3DC2C4E8-3DD4-45C0-8A81-E5BB048DAB96}" srcOrd="1" destOrd="1" presId="urn:microsoft.com/office/officeart/2005/8/layout/vList4"/>
    <dgm:cxn modelId="{7941DE2A-BD08-4325-B2D3-C470A1AAB7CB}" type="presOf" srcId="{191FF3EC-6E39-4A3C-9D18-089678842627}" destId="{7B14FA04-65AE-4304-B4E5-6AFED61421D0}" srcOrd="0" destOrd="0" presId="urn:microsoft.com/office/officeart/2005/8/layout/vList4"/>
    <dgm:cxn modelId="{0B830711-73E0-4058-8934-24E03B85F41A}" type="presOf" srcId="{165B76DD-3283-4AD5-AED8-02AA25E013BD}" destId="{A35841D2-40E8-4CAF-ADE8-544601C55FEC}" srcOrd="1" destOrd="1" presId="urn:microsoft.com/office/officeart/2005/8/layout/vList4"/>
    <dgm:cxn modelId="{7E9922D8-A172-40C5-B070-BC62CEF7BCEF}" type="presOf" srcId="{165B76DD-3283-4AD5-AED8-02AA25E013BD}" destId="{BD2DB2A5-7250-4574-A4DA-7D9E0175E5FE}" srcOrd="0" destOrd="1" presId="urn:microsoft.com/office/officeart/2005/8/layout/vList4"/>
    <dgm:cxn modelId="{4CFFA4E3-EB4A-43F6-9A01-3022942A2C23}" type="presOf" srcId="{09F5F29D-FB4F-488A-A464-5C06238E4446}" destId="{BCCED3A8-09B0-4D7B-90A8-B79519076E46}" srcOrd="0" destOrd="1" presId="urn:microsoft.com/office/officeart/2005/8/layout/vList4"/>
    <dgm:cxn modelId="{7F863857-5985-4001-802A-2805B9FECD05}" srcId="{D87D889A-0FAD-4DF1-A3D9-325C915657B4}" destId="{C2B9F5DE-1C69-4643-A125-F7A28BD10B20}" srcOrd="1" destOrd="0" parTransId="{E353E65C-E53B-4B8F-8098-35780321776B}" sibTransId="{3D57AAE7-2909-435E-A092-94510692ED4A}"/>
    <dgm:cxn modelId="{B4C733F4-F8F5-43DB-9C4E-09957E08D239}" type="presOf" srcId="{6D3FF6BD-E379-4816-A3E1-F9B88B47021C}" destId="{3DC2C4E8-3DD4-45C0-8A81-E5BB048DAB96}" srcOrd="1" destOrd="2" presId="urn:microsoft.com/office/officeart/2005/8/layout/vList4"/>
    <dgm:cxn modelId="{ABD3FEBB-B12A-4FCF-B4A2-D3A642F36830}" type="presOf" srcId="{67F9B2F4-B1DB-4618-9C64-AB3EEFD3AA5C}" destId="{3DC2C4E8-3DD4-45C0-8A81-E5BB048DAB96}" srcOrd="1" destOrd="3" presId="urn:microsoft.com/office/officeart/2005/8/layout/vList4"/>
    <dgm:cxn modelId="{736D1649-37D4-478F-8C32-CBC571AA1BB1}" srcId="{191FF3EC-6E39-4A3C-9D18-089678842627}" destId="{89FA4786-A48B-4621-A3D2-379785DAFBCE}" srcOrd="0" destOrd="0" parTransId="{846C42B8-9819-40E3-AB53-4ED18C1663A2}" sibTransId="{08A13B80-8435-46F6-BB69-4001CEAE876D}"/>
    <dgm:cxn modelId="{1CD2C58C-64D0-45CB-9E55-FBD2DB636CAE}" srcId="{191FF3EC-6E39-4A3C-9D18-089678842627}" destId="{67F9B2F4-B1DB-4618-9C64-AB3EEFD3AA5C}" srcOrd="2" destOrd="0" parTransId="{D2A48015-8DFC-4B53-9DBE-1F97AE6A91CB}" sibTransId="{C8A8F9C0-E7EF-4FFF-BFAA-3E3BC1B55111}"/>
    <dgm:cxn modelId="{F6E79E2D-CC42-4157-AF4E-274E4AA3A489}" srcId="{191FF3EC-6E39-4A3C-9D18-089678842627}" destId="{6D3FF6BD-E379-4816-A3E1-F9B88B47021C}" srcOrd="1" destOrd="0" parTransId="{A1F1CD87-FF91-426C-9797-12A9A03460F3}" sibTransId="{F61EE948-3B93-4E35-9F55-61934E202B7C}"/>
    <dgm:cxn modelId="{82F8B6AD-022E-42BF-A2F9-75D40CC95A18}" type="presOf" srcId="{67F9B2F4-B1DB-4618-9C64-AB3EEFD3AA5C}" destId="{7B14FA04-65AE-4304-B4E5-6AFED61421D0}" srcOrd="0" destOrd="3" presId="urn:microsoft.com/office/officeart/2005/8/layout/vList4"/>
    <dgm:cxn modelId="{E814D94F-CE94-4F44-9757-393D8B68A163}" type="presOf" srcId="{191FF3EC-6E39-4A3C-9D18-089678842627}" destId="{3DC2C4E8-3DD4-45C0-8A81-E5BB048DAB96}" srcOrd="1" destOrd="0" presId="urn:microsoft.com/office/officeart/2005/8/layout/vList4"/>
    <dgm:cxn modelId="{E651167E-A584-47FE-A6FA-60E310AE5849}" type="presOf" srcId="{10863C7F-FDFB-4DE5-8F73-CE327B2ADB16}" destId="{BCCED3A8-09B0-4D7B-90A8-B79519076E46}" srcOrd="0" destOrd="0" presId="urn:microsoft.com/office/officeart/2005/8/layout/vList4"/>
    <dgm:cxn modelId="{F0C83A3C-EAD7-4D71-B926-332ED2505211}" type="presOf" srcId="{D87D889A-0FAD-4DF1-A3D9-325C915657B4}" destId="{BD2DB2A5-7250-4574-A4DA-7D9E0175E5FE}" srcOrd="0" destOrd="0" presId="urn:microsoft.com/office/officeart/2005/8/layout/vList4"/>
    <dgm:cxn modelId="{C366436F-95F2-4ADD-853D-E0F1BDD0153C}" srcId="{EE301ADD-62D7-419F-9788-AC6C49D911B9}" destId="{D87D889A-0FAD-4DF1-A3D9-325C915657B4}" srcOrd="0" destOrd="0" parTransId="{C2CFC83D-E2B6-416B-B1EA-83A223C8B4BC}" sibTransId="{38D1A95D-77F2-45D4-BE2C-B4D4B44EF652}"/>
    <dgm:cxn modelId="{18D7B3EE-29C4-494C-B7FA-3788341B122A}" type="presOf" srcId="{EE301ADD-62D7-419F-9788-AC6C49D911B9}" destId="{74C310CB-7EEB-4C98-A1E2-E3F05F6169B1}" srcOrd="0" destOrd="0" presId="urn:microsoft.com/office/officeart/2005/8/layout/vList4"/>
    <dgm:cxn modelId="{68E99E21-856F-4000-854D-40D6A07AB643}" type="presOf" srcId="{D87D889A-0FAD-4DF1-A3D9-325C915657B4}" destId="{A35841D2-40E8-4CAF-ADE8-544601C55FEC}" srcOrd="1" destOrd="0" presId="urn:microsoft.com/office/officeart/2005/8/layout/vList4"/>
    <dgm:cxn modelId="{14C07126-B8E7-4CB9-A6D0-78AD201C8401}" srcId="{EE301ADD-62D7-419F-9788-AC6C49D911B9}" destId="{191FF3EC-6E39-4A3C-9D18-089678842627}" srcOrd="2" destOrd="0" parTransId="{488F070B-C6CE-4F1A-A291-C6CDC50ED14E}" sibTransId="{E8217F57-C7B3-4D9F-9076-F18316DA7C02}"/>
    <dgm:cxn modelId="{B35754A7-9589-4ADE-8F9D-03A3D612487B}" type="presOf" srcId="{89FA4786-A48B-4621-A3D2-379785DAFBCE}" destId="{7B14FA04-65AE-4304-B4E5-6AFED61421D0}" srcOrd="0" destOrd="1" presId="urn:microsoft.com/office/officeart/2005/8/layout/vList4"/>
    <dgm:cxn modelId="{B7EFD2BD-8DDC-402F-9576-0201384B2478}" srcId="{10863C7F-FDFB-4DE5-8F73-CE327B2ADB16}" destId="{09F5F29D-FB4F-488A-A464-5C06238E4446}" srcOrd="0" destOrd="0" parTransId="{67A834CD-3379-4A84-8EB6-6CC7DD2C012A}" sibTransId="{DBBE758B-881F-4E26-ACB7-36E9A2338F19}"/>
    <dgm:cxn modelId="{1AF1247D-5360-455B-AAC2-83DDF81161C7}" type="presOf" srcId="{C2B9F5DE-1C69-4643-A125-F7A28BD10B20}" destId="{A35841D2-40E8-4CAF-ADE8-544601C55FEC}" srcOrd="1" destOrd="2" presId="urn:microsoft.com/office/officeart/2005/8/layout/vList4"/>
    <dgm:cxn modelId="{10E3B055-C53A-48E2-8262-50AACC565416}" type="presOf" srcId="{09F5F29D-FB4F-488A-A464-5C06238E4446}" destId="{767D9CB6-8504-475D-A701-CFC396AD3A83}" srcOrd="1" destOrd="1" presId="urn:microsoft.com/office/officeart/2005/8/layout/vList4"/>
    <dgm:cxn modelId="{74199FC6-66C7-4A0C-8CA4-4588735FB5A3}" srcId="{EE301ADD-62D7-419F-9788-AC6C49D911B9}" destId="{10863C7F-FDFB-4DE5-8F73-CE327B2ADB16}" srcOrd="1" destOrd="0" parTransId="{78DDFC29-62A4-428F-A552-B29F9AB043AC}" sibTransId="{77601462-6EB8-45F5-A93D-D47B1658C04F}"/>
    <dgm:cxn modelId="{1C0062C3-E20B-4389-BEF2-05563186E36C}" type="presParOf" srcId="{74C310CB-7EEB-4C98-A1E2-E3F05F6169B1}" destId="{6E35BFD7-4A42-4F5D-9FF0-2915802AC502}" srcOrd="0" destOrd="0" presId="urn:microsoft.com/office/officeart/2005/8/layout/vList4"/>
    <dgm:cxn modelId="{5AC0526F-6894-4AFC-B2D9-C52375B3F05E}" type="presParOf" srcId="{6E35BFD7-4A42-4F5D-9FF0-2915802AC502}" destId="{BD2DB2A5-7250-4574-A4DA-7D9E0175E5FE}" srcOrd="0" destOrd="0" presId="urn:microsoft.com/office/officeart/2005/8/layout/vList4"/>
    <dgm:cxn modelId="{1542EA0F-83B6-45D1-82A3-B3BF3515AB4A}" type="presParOf" srcId="{6E35BFD7-4A42-4F5D-9FF0-2915802AC502}" destId="{DBA870D7-8813-4247-BFDE-3E90720C84A0}" srcOrd="1" destOrd="0" presId="urn:microsoft.com/office/officeart/2005/8/layout/vList4"/>
    <dgm:cxn modelId="{227739D2-1E52-4E2C-8F44-73909FD9114B}" type="presParOf" srcId="{6E35BFD7-4A42-4F5D-9FF0-2915802AC502}" destId="{A35841D2-40E8-4CAF-ADE8-544601C55FEC}" srcOrd="2" destOrd="0" presId="urn:microsoft.com/office/officeart/2005/8/layout/vList4"/>
    <dgm:cxn modelId="{7B6EB717-2E89-4656-A4F0-6BE5B287B3D5}" type="presParOf" srcId="{74C310CB-7EEB-4C98-A1E2-E3F05F6169B1}" destId="{CF90D6D3-59B6-4021-98CD-2D874839C204}" srcOrd="1" destOrd="0" presId="urn:microsoft.com/office/officeart/2005/8/layout/vList4"/>
    <dgm:cxn modelId="{A2B05434-2686-403F-81F5-382526F7A787}" type="presParOf" srcId="{74C310CB-7EEB-4C98-A1E2-E3F05F6169B1}" destId="{EEC26494-A07D-4C02-BE16-6F4329E85743}" srcOrd="2" destOrd="0" presId="urn:microsoft.com/office/officeart/2005/8/layout/vList4"/>
    <dgm:cxn modelId="{EB58241C-BF58-44B1-B7B1-29590B296D43}" type="presParOf" srcId="{EEC26494-A07D-4C02-BE16-6F4329E85743}" destId="{BCCED3A8-09B0-4D7B-90A8-B79519076E46}" srcOrd="0" destOrd="0" presId="urn:microsoft.com/office/officeart/2005/8/layout/vList4"/>
    <dgm:cxn modelId="{BA484B29-16FC-486C-B09C-5232B4956D27}" type="presParOf" srcId="{EEC26494-A07D-4C02-BE16-6F4329E85743}" destId="{7BC548C2-BB1A-4D26-9C35-D0734C89C9AC}" srcOrd="1" destOrd="0" presId="urn:microsoft.com/office/officeart/2005/8/layout/vList4"/>
    <dgm:cxn modelId="{8A5543F4-8ADD-4907-A25B-656CC463F993}" type="presParOf" srcId="{EEC26494-A07D-4C02-BE16-6F4329E85743}" destId="{767D9CB6-8504-475D-A701-CFC396AD3A83}" srcOrd="2" destOrd="0" presId="urn:microsoft.com/office/officeart/2005/8/layout/vList4"/>
    <dgm:cxn modelId="{A6AA90B4-22D4-4806-9D50-FB3EE57F9708}" type="presParOf" srcId="{74C310CB-7EEB-4C98-A1E2-E3F05F6169B1}" destId="{CB808B2A-F3B3-484A-B54D-E22791E11007}" srcOrd="3" destOrd="0" presId="urn:microsoft.com/office/officeart/2005/8/layout/vList4"/>
    <dgm:cxn modelId="{BD2DF153-C07F-40CC-B004-FA31A4AA8895}" type="presParOf" srcId="{74C310CB-7EEB-4C98-A1E2-E3F05F6169B1}" destId="{8E6CEC06-DE96-4F43-A718-AB0A3D648635}" srcOrd="4" destOrd="0" presId="urn:microsoft.com/office/officeart/2005/8/layout/vList4"/>
    <dgm:cxn modelId="{46F740E9-C0AA-4E6F-865A-C411086B1993}" type="presParOf" srcId="{8E6CEC06-DE96-4F43-A718-AB0A3D648635}" destId="{7B14FA04-65AE-4304-B4E5-6AFED61421D0}" srcOrd="0" destOrd="0" presId="urn:microsoft.com/office/officeart/2005/8/layout/vList4"/>
    <dgm:cxn modelId="{721CB5F9-8804-4F33-AB59-F6BC16161057}" type="presParOf" srcId="{8E6CEC06-DE96-4F43-A718-AB0A3D648635}" destId="{9E4FF378-F224-4D3D-87E0-CAF7305B4533}" srcOrd="1" destOrd="0" presId="urn:microsoft.com/office/officeart/2005/8/layout/vList4"/>
    <dgm:cxn modelId="{8876A232-5B0C-4C7A-9001-73DE7CAD8624}" type="presParOf" srcId="{8E6CEC06-DE96-4F43-A718-AB0A3D648635}" destId="{3DC2C4E8-3DD4-45C0-8A81-E5BB048DAB9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DB2A5-7250-4574-A4DA-7D9E0175E5FE}">
      <dsp:nvSpPr>
        <dsp:cNvPr id="0" name=""/>
        <dsp:cNvSpPr/>
      </dsp:nvSpPr>
      <dsp:spPr>
        <a:xfrm>
          <a:off x="0" y="551147"/>
          <a:ext cx="7581237" cy="1759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anose="020B0502020202020204" pitchFamily="34" charset="0"/>
            </a:rPr>
            <a:t>ТРВК «Десна ТВ»</a:t>
          </a:r>
          <a:endParaRPr lang="ru-RU" sz="1800" b="1" kern="1200" dirty="0">
            <a:latin typeface="Century Gothic" panose="020B0502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entury Gothic" panose="020B0502020202020204" pitchFamily="34" charset="0"/>
            </a:rPr>
            <a:t>Видеосюжеты на городском канале</a:t>
          </a:r>
          <a:endParaRPr lang="ru-RU" sz="1800" kern="1200" dirty="0">
            <a:latin typeface="Century Gothic" panose="020B0502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entury Gothic" panose="020B0502020202020204" pitchFamily="34" charset="0"/>
            </a:rPr>
            <a:t>Канал </a:t>
          </a:r>
          <a:r>
            <a:rPr lang="en-US" sz="1800" kern="1200" dirty="0" smtClean="0">
              <a:latin typeface="Century Gothic" panose="020B0502020202020204" pitchFamily="34" charset="0"/>
            </a:rPr>
            <a:t>YouTube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1692147" y="551147"/>
        <a:ext cx="5889089" cy="1759001"/>
      </dsp:txXfrm>
    </dsp:sp>
    <dsp:sp modelId="{DBA870D7-8813-4247-BFDE-3E90720C84A0}">
      <dsp:nvSpPr>
        <dsp:cNvPr id="0" name=""/>
        <dsp:cNvSpPr/>
      </dsp:nvSpPr>
      <dsp:spPr>
        <a:xfrm>
          <a:off x="0" y="561642"/>
          <a:ext cx="1659502" cy="14072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ED3A8-09B0-4D7B-90A8-B79519076E46}">
      <dsp:nvSpPr>
        <dsp:cNvPr id="0" name=""/>
        <dsp:cNvSpPr/>
      </dsp:nvSpPr>
      <dsp:spPr>
        <a:xfrm>
          <a:off x="0" y="2223624"/>
          <a:ext cx="7581237" cy="1759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anose="020B0502020202020204" pitchFamily="34" charset="0"/>
            </a:rPr>
            <a:t>Газеты «Десна» и «Авось-ка»</a:t>
          </a:r>
          <a:endParaRPr lang="ru-RU" sz="1800" b="1" kern="1200" dirty="0">
            <a:latin typeface="Century Gothic" panose="020B0502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entury Gothic" panose="020B0502020202020204" pitchFamily="34" charset="0"/>
            </a:rPr>
            <a:t>Информационные статьи с фото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1692147" y="2223624"/>
        <a:ext cx="5889089" cy="1759001"/>
      </dsp:txXfrm>
    </dsp:sp>
    <dsp:sp modelId="{7BC548C2-BB1A-4D26-9C35-D0734C89C9AC}">
      <dsp:nvSpPr>
        <dsp:cNvPr id="0" name=""/>
        <dsp:cNvSpPr/>
      </dsp:nvSpPr>
      <dsp:spPr>
        <a:xfrm>
          <a:off x="6830" y="2233629"/>
          <a:ext cx="1680441" cy="13140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4FA04-65AE-4304-B4E5-6AFED61421D0}">
      <dsp:nvSpPr>
        <dsp:cNvPr id="0" name=""/>
        <dsp:cNvSpPr/>
      </dsp:nvSpPr>
      <dsp:spPr>
        <a:xfrm>
          <a:off x="0" y="3844895"/>
          <a:ext cx="7581237" cy="16021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Gothic" panose="020B0502020202020204" pitchFamily="34" charset="0"/>
            </a:rPr>
            <a:t>Размещение в сети Интернет</a:t>
          </a:r>
          <a:endParaRPr lang="ru-RU" sz="1600" b="1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entury Gothic" panose="020B0502020202020204" pitchFamily="34" charset="0"/>
            </a:rPr>
            <a:t>Посты в официальных группах Администрации</a:t>
          </a:r>
          <a:endParaRPr lang="ru-RU" sz="1600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entury Gothic" panose="020B0502020202020204" pitchFamily="34" charset="0"/>
            </a:rPr>
            <a:t>в социальных сетях ВК, ОК, </a:t>
          </a:r>
          <a:r>
            <a:rPr lang="en-US" sz="1600" kern="1200" dirty="0" smtClean="0">
              <a:latin typeface="Century Gothic" panose="020B0502020202020204" pitchFamily="34" charset="0"/>
            </a:rPr>
            <a:t>Instagram </a:t>
          </a:r>
          <a:r>
            <a:rPr lang="ru-RU" sz="1600" kern="1200" dirty="0" smtClean="0">
              <a:latin typeface="Century Gothic" panose="020B0502020202020204" pitchFamily="34" charset="0"/>
            </a:rPr>
            <a:t>и </a:t>
          </a:r>
          <a:r>
            <a:rPr lang="en-US" sz="1600" kern="1200" dirty="0" err="1" smtClean="0">
              <a:latin typeface="Century Gothic" panose="020B0502020202020204" pitchFamily="34" charset="0"/>
            </a:rPr>
            <a:t>Fasebook</a:t>
          </a:r>
          <a:endParaRPr lang="ru-RU" sz="1600" kern="1200" dirty="0">
            <a:latin typeface="Century Gothic" panose="020B0502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Century Gothic" panose="020B0502020202020204" pitchFamily="34" charset="0"/>
            </a:rPr>
            <a:t>Официальный сайт Администрации муниципального образования «город Десногорск» Смоленской области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1692147" y="3844895"/>
        <a:ext cx="5889089" cy="1602186"/>
      </dsp:txXfrm>
    </dsp:sp>
    <dsp:sp modelId="{9E4FF378-F224-4D3D-87E0-CAF7305B4533}">
      <dsp:nvSpPr>
        <dsp:cNvPr id="0" name=""/>
        <dsp:cNvSpPr/>
      </dsp:nvSpPr>
      <dsp:spPr>
        <a:xfrm>
          <a:off x="12660" y="3858420"/>
          <a:ext cx="1662747" cy="140720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B2883-F683-43BB-934D-F123C3143CE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4E89-D6D0-4642-A52E-AB60331AE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5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Административная комиссия является постоянно действующим коллегиальным органом, создаваемым в целях привлечения к административной ответственности, предусмотренной законом Смоленской области от 25.06.2003  № 28-з «Об административных правонарушениях на территории Смоленской области».</a:t>
            </a:r>
          </a:p>
          <a:p>
            <a:r>
              <a:rPr lang="ru-RU" dirty="0" smtClean="0"/>
              <a:t>         Административная комиссия в своей деятельности руководствуется Конституцией Российской Федерации, федеральными законами, областными законами и иными областными правовыми актами, муниципальными правовыми актами, действующими на территории муниципального образования «город Десногорск» Смоленской области, Регламентом административной комиссии муниципального образования «город Десногорск» Смоленской области.</a:t>
            </a:r>
          </a:p>
          <a:p>
            <a:r>
              <a:rPr lang="ru-RU" dirty="0" smtClean="0"/>
              <a:t>Кодексом Российской Федерации об административных правонарушениях, законами Смоленской области от 25.06.2003 № 29-з «Об административных комиссиях в Смоленской области», от 29.04.2006 № 43-з «О наделении органов местного самоуправления муниципальных районов и городских округов Смоленской области государственными полномочиями по созданию административных комиссий в муниципальных районах и городских округах Смоленской области в целях привлечения к административной ответственности, предусмотренной областным законом «Об административных правонарушениях на территории Смоленской области», и определению перечня должностных лиц органов местного самоуправления муниципальных районов и городских округов Смоленской области, уполномоченных составлять протоколы об административных правонарушениях, предусмотренных областным законом «Об административных правонарушениях на территории Смоленской области», от 25.06.2003 № 28-з «Об административных правонарушениях на территории Смоленской области», Постановлениями Администрации муниципального образования «город Десногорск» Смоленской области от 14.11.2018 № 972 «Об утверждении регламента административной комиссии муниципального образования «город Десногорск» Смоленской области», от 22.01.2021 № 30 «Об утверждении состава административной комиссии муниципального образования «город Десногорск» Смоленской области и признании утратившими силу некоторых правовых актов», от 06.08.2018 № 664  «Об утверждении перечня должностных лиц Администрации муниципального образования «город Десногорск» Смоленской области, уполномоченных составлять протоколы об административных правонарушениях».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41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2020 год проведено 18 заседаний административной комиссии, на которых было рассмотрено 288 протоколов об административных правонарушениях предусмотренных законом Смоленской области от 25.06.2003 № 28-з «Об административных правонарушениях на территории Смоленской области». Из них:</a:t>
            </a:r>
          </a:p>
          <a:p>
            <a:r>
              <a:rPr lang="ru-RU" dirty="0" smtClean="0"/>
              <a:t>- по статье 17.4 «Невыполнение требований, установленных правилами благоустройства территории городского округа Смоленской области» - 185 протоколов;</a:t>
            </a:r>
          </a:p>
          <a:p>
            <a:r>
              <a:rPr lang="ru-RU" dirty="0" smtClean="0"/>
              <a:t>- по статье 27 «Нарушение тишины и спокойствия граждан на территории Смоленской области» – 101 протоколов;</a:t>
            </a:r>
          </a:p>
          <a:p>
            <a:r>
              <a:rPr lang="ru-RU" dirty="0" smtClean="0"/>
              <a:t>- по статье 32 «Торговля в неустановленных местах» – 2 протокола.</a:t>
            </a:r>
          </a:p>
          <a:p>
            <a:r>
              <a:rPr lang="ru-RU" dirty="0" smtClean="0"/>
              <a:t>Начислено штрафов на сумму 519 000 рублей, взыскано штрафов (в том числе по ранее вынесенным постановлениям) на общую сумму 545 000  рублей.</a:t>
            </a:r>
          </a:p>
          <a:p>
            <a:endParaRPr lang="ru-RU" dirty="0" smtClean="0"/>
          </a:p>
          <a:p>
            <a:r>
              <a:rPr lang="ru-RU" dirty="0" smtClean="0"/>
              <a:t>За девять месяцев 2021 года проведено 16 заседаний административной комиссии, на которых было рассмотрено 215 протоколов об административных правонарушениях предусмотренных законом Смоленской области от 25.06.2003 № 28-з «Об административных правонарушениях на территории Смоленской области». Из них:</a:t>
            </a:r>
          </a:p>
          <a:p>
            <a:r>
              <a:rPr lang="ru-RU" dirty="0" smtClean="0"/>
              <a:t>- по статье 17.5 «Невыполнение требований, установленных правилами благоустройства территории городского округа Смоленской области» - 150 протоколов;</a:t>
            </a:r>
          </a:p>
          <a:p>
            <a:r>
              <a:rPr lang="ru-RU" dirty="0" smtClean="0"/>
              <a:t>- по статье 27 «Нарушение тишины и спокойствия граждан на территории Смоленской области» – 64 протоколов;</a:t>
            </a:r>
          </a:p>
          <a:p>
            <a:r>
              <a:rPr lang="ru-RU" dirty="0" smtClean="0"/>
              <a:t>- по статье 32 «Торговля в неустановленных местах» – 1 протокол.</a:t>
            </a:r>
          </a:p>
          <a:p>
            <a:r>
              <a:rPr lang="ru-RU" dirty="0" smtClean="0"/>
              <a:t>Начислено штрафов на сумму 1 615 000 рублей, взыскано штрафов (в том числе по ранее вынесенным постановлениям) на общую сумму 1 017 000  рублей.</a:t>
            </a:r>
          </a:p>
          <a:p>
            <a:endParaRPr lang="ru-RU" dirty="0" smtClean="0"/>
          </a:p>
          <a:p>
            <a:r>
              <a:rPr lang="ru-RU" dirty="0" smtClean="0"/>
              <a:t>Административной комиссией города Десногорска в текущем году рассматривались следующие правонарушения в области благоустройства:</a:t>
            </a:r>
          </a:p>
          <a:p>
            <a:r>
              <a:rPr lang="ru-RU" dirty="0" smtClean="0"/>
              <a:t>- вывешивание частных объявлений на фасадах зданий, павильонах остановок общественного пассажирского транспорта и других, не предназначенных для этого местах;</a:t>
            </a:r>
          </a:p>
          <a:p>
            <a:r>
              <a:rPr lang="ru-RU" dirty="0" smtClean="0"/>
              <a:t>- размещение транспортных средств на местах благоустройства и участках с зелеными насаждениями;</a:t>
            </a:r>
          </a:p>
          <a:p>
            <a:r>
              <a:rPr lang="ru-RU" dirty="0" smtClean="0"/>
              <a:t>- выгул собак без намордника, сопровождения;</a:t>
            </a:r>
          </a:p>
          <a:p>
            <a:r>
              <a:rPr lang="ru-RU" dirty="0" smtClean="0"/>
              <a:t>- сжигание ТКО, тары, производственных отходов, разведение костров, включая внутренние территории предприятий, частных домовладений, дворовые и внутриквартальные территории, другие территории;</a:t>
            </a:r>
          </a:p>
          <a:p>
            <a:r>
              <a:rPr lang="ru-RU" dirty="0" smtClean="0"/>
              <a:t>- возведение нестационарного торгового объекта без предварительного согласования с Администрации города на предмет соответствия архитектурно-планировочным критериям существующей территории;</a:t>
            </a:r>
          </a:p>
          <a:p>
            <a:r>
              <a:rPr lang="ru-RU" dirty="0" smtClean="0"/>
              <a:t>- несвоевременная уборка территории от ТКО;</a:t>
            </a:r>
          </a:p>
          <a:p>
            <a:r>
              <a:rPr lang="ru-RU" dirty="0" smtClean="0"/>
              <a:t>- складирование и хранение ТКО, строительных материалов, строительных и промышленных отходов на территориях дворов многоквартирных домов, улиц и площадей;</a:t>
            </a:r>
          </a:p>
          <a:p>
            <a:r>
              <a:rPr lang="ru-RU" dirty="0" smtClean="0"/>
              <a:t>- несвоевременная уборка территории от снега и наледи;</a:t>
            </a:r>
          </a:p>
          <a:p>
            <a:r>
              <a:rPr lang="ru-RU" dirty="0" smtClean="0"/>
              <a:t>-  невыполнение требований по содержанию фасада здания на территории муниципального образования.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23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итогам года, проводится финальное заседание комиссии,  Благодарственными письмами и ценными подарками, отмечаются неравнодушные жители города, которые периодически направляли в административную комиссию обращения и фотографии о нарушении Правил благоустройства города. В подведении итогов деятельности административной комиссии принимает участие Глава муниципального образования.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12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Высокие показатели деятельности административной комиссии это слаженная работа команды, основанная на взаимном уважении друг к другу. В административной комиссии принято каждого именинника поздравлять с Днем рождения с вручением памятных сувениров и слов поздравления.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4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Постановлением Администрации муниципального образования «город Десногорск» Смоленской области от 22.01.2021 № 30, утвержден </a:t>
            </a:r>
          </a:p>
          <a:p>
            <a:r>
              <a:rPr lang="ru-RU" dirty="0" smtClean="0"/>
              <a:t>состав административной комиссии. В состав комиссии входят 7 человек – это сотрудники местных предприятий, правоохранительных органов и Администрации города.</a:t>
            </a:r>
          </a:p>
          <a:p>
            <a:r>
              <a:rPr lang="ru-RU" dirty="0" smtClean="0"/>
              <a:t>Председатель административной комиссии - Начальник отдела кадров Смоленской атомной электростанции Исаев Владимир Валерьевич;</a:t>
            </a:r>
          </a:p>
          <a:p>
            <a:r>
              <a:rPr lang="ru-RU" dirty="0" smtClean="0"/>
              <a:t>Заместитель председателя административной комиссии, заместитель Главы муниципального образования по экономическим вопросам - Голякова Юлия Владимирова;</a:t>
            </a:r>
          </a:p>
          <a:p>
            <a:r>
              <a:rPr lang="ru-RU" dirty="0" smtClean="0"/>
              <a:t>Ведущий специалист, ответственный секретарь административной комиссии - Мазурина Вера Алексеевна ;</a:t>
            </a:r>
          </a:p>
          <a:p>
            <a:r>
              <a:rPr lang="ru-RU" dirty="0" smtClean="0"/>
              <a:t>Члены административной комиссии:</a:t>
            </a:r>
          </a:p>
          <a:p>
            <a:r>
              <a:rPr lang="ru-RU" dirty="0" smtClean="0"/>
              <a:t>Начальник отделения полиции по оперативному обслуживанию Смоленской АЭС ОМВД России по г. Десногорску, майор полиции - Панин Дмитрий Николаевич;</a:t>
            </a:r>
          </a:p>
          <a:p>
            <a:r>
              <a:rPr lang="ru-RU" dirty="0" smtClean="0"/>
              <a:t>Ведущий специалист (аварийных центров) Смоленской АЭС, депутат Десногорского городского Совета - </a:t>
            </a:r>
            <a:r>
              <a:rPr lang="ru-RU" dirty="0" err="1" smtClean="0"/>
              <a:t>Куролесов</a:t>
            </a:r>
            <a:r>
              <a:rPr lang="ru-RU" dirty="0" smtClean="0"/>
              <a:t> Денис Александрович;</a:t>
            </a:r>
          </a:p>
          <a:p>
            <a:r>
              <a:rPr lang="ru-RU" dirty="0" smtClean="0"/>
              <a:t>Инженер отдела ядерной безопасности и надёжности Смоленской АЭС, депутат Десногорского городского Совета - </a:t>
            </a:r>
            <a:r>
              <a:rPr lang="ru-RU" dirty="0" err="1" smtClean="0"/>
              <a:t>Шахмуть</a:t>
            </a:r>
            <a:r>
              <a:rPr lang="ru-RU" dirty="0" smtClean="0"/>
              <a:t> Григорий Владимирович;</a:t>
            </a:r>
          </a:p>
          <a:p>
            <a:r>
              <a:rPr lang="ru-RU" dirty="0" smtClean="0"/>
              <a:t>Начальник юридического отдела - </a:t>
            </a:r>
            <a:r>
              <a:rPr lang="ru-RU" dirty="0" err="1" smtClean="0"/>
              <a:t>Заверич</a:t>
            </a:r>
            <a:r>
              <a:rPr lang="ru-RU" dirty="0" smtClean="0"/>
              <a:t> Антон Владимирович.</a:t>
            </a:r>
          </a:p>
          <a:p>
            <a:r>
              <a:rPr lang="ru-RU" dirty="0" smtClean="0"/>
              <a:t>Административная комиссия города Десногорска является единственной комиссией в Смоленской области, которую возглавляет не сотрудник Администрации, а представитель градообразующего предприятия, ранее комиссию возглавлял один из заместителей Главы муниципального образования.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осуществления деятельности административной комиссии в здании Администрации на 1 этаже имеется отдельный просторный кабинет. </a:t>
            </a:r>
          </a:p>
          <a:p>
            <a:r>
              <a:rPr lang="ru-RU" dirty="0" smtClean="0"/>
              <a:t>На первом этаже здания Администрации размещен информационный стенд, содержащий сведения о подведомственности дел подлежащий рассмотрению на заседании комиссии, новости Административной комиссии, состав комиссии.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8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Административная комиссия проводится с периодичностью два раза в месяц по вторникам, как правило, первый и четвертый вторник месяца.</a:t>
            </a:r>
          </a:p>
          <a:p>
            <a:r>
              <a:rPr lang="ru-RU" dirty="0" smtClean="0"/>
              <a:t>На заседания административной комиссии приглашаются и принимают участие: Прокуратура г. Десногорска, сотрудники местного телевидения ТРВК «Десна – ТВ», пресс-секретарь Администрации города, представители общественности. </a:t>
            </a:r>
          </a:p>
          <a:p>
            <a:r>
              <a:rPr lang="ru-RU" dirty="0" smtClean="0"/>
              <a:t>При необходимости приглашается представители организаций, уполномоченных в области жилищно-коммунального хозяйства и благоустройства, с которыми прорабатываются вопросы о предотвращении административных правонарушений, наведения порядка на придомовых и городских территориях города, начальник отдела участковых уполномоченных полиции. </a:t>
            </a:r>
          </a:p>
          <a:p>
            <a:r>
              <a:rPr lang="ru-RU" dirty="0" smtClean="0"/>
              <a:t>В целях организации порядка работы административной комиссии, ведется журнал учета присутствия членов административной комиссии на заседании. В случае невозможности принятия участия в заседании комиссии, члены комиссии заблаговременно извещают председателя и секретаря комиссии об отсутствии, с сообщением уважительной причины неявки.</a:t>
            </a:r>
          </a:p>
          <a:p>
            <a:r>
              <a:rPr lang="ru-RU" dirty="0" smtClean="0"/>
              <a:t>Для продолжения работы административной комиссии в период пандемии в Регламент административной комиссии были внесены изменения, о том, что в условиях действия на территории Смоленской области режима повышенной готовности, возможно рассмотрение дел об административных правонарушениях в формате видео-конференц-связи.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9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Алгоритм:</a:t>
            </a:r>
          </a:p>
          <a:p>
            <a:r>
              <a:rPr lang="ru-RU" dirty="0" smtClean="0"/>
              <a:t>Регистрация поступившего обращения содержащего признаки события административного правонарушения.</a:t>
            </a:r>
          </a:p>
          <a:p>
            <a:r>
              <a:rPr lang="ru-RU" dirty="0" smtClean="0"/>
              <a:t>Проведение проверки. По результатам проверки выносится: или определение об отказе в возбуждении дела об административном правонарушении  или составляется протокол об административном правонарушении.</a:t>
            </a:r>
          </a:p>
          <a:p>
            <a:r>
              <a:rPr lang="ru-RU" dirty="0" smtClean="0"/>
              <a:t>Протокол об административном правонарушении поступивший в административную комиссию рассматривается в течение 15 дней.</a:t>
            </a:r>
          </a:p>
          <a:p>
            <a:r>
              <a:rPr lang="ru-RU" dirty="0" smtClean="0"/>
              <a:t>По результатам рассмотрения выносится постановление:  о прекращении производства по делу;  о внесении решения в виде предупреждения;  наложении штрафа.</a:t>
            </a:r>
          </a:p>
          <a:p>
            <a:r>
              <a:rPr lang="ru-RU" dirty="0" smtClean="0"/>
              <a:t>Решение комиссии в течении 3 – х дней направляется лицу в отношении которого вынесено решение.</a:t>
            </a:r>
          </a:p>
          <a:p>
            <a:r>
              <a:rPr lang="ru-RU" dirty="0" smtClean="0"/>
              <a:t>Постановление комиссии о наложении штрафа должно быть исполнено в течение 60 дней с момента получения на руки копии постановления. </a:t>
            </a:r>
          </a:p>
          <a:p>
            <a:r>
              <a:rPr lang="ru-RU" dirty="0" smtClean="0"/>
              <a:t>В случае отсутствия документа и информации об исполнении решения, изготавливается 2 экз. постановления который направляется в службу судебных приставов. В отношении лица не уплатившего штраф принимается решение о возбуждении административного производства по ч. 1 ст. 20.25 КоАП РФ.</a:t>
            </a:r>
          </a:p>
          <a:p>
            <a:r>
              <a:rPr lang="ru-RU" dirty="0" smtClean="0"/>
              <a:t>(Порядок рассмотрения дела об административном правонарушении регламентирован частью 29 КоАП РФ. Подготовки дела к рассмотрению и порядок рассмотрения дела определен ст. 29.1 и ст. 29.7 КоАП РФ)</a:t>
            </a:r>
          </a:p>
          <a:p>
            <a:r>
              <a:rPr lang="ru-RU" dirty="0" smtClean="0"/>
              <a:t>В целях повышения эффективности деятельности административной комиссии и активизации работы по составлению протоколов, секретарем административной комиссии проводится индивидуальное консультирование по методике выявления и порядку документирования административных правонарушений, процессуальному оформлению материалов с должностными лицами, уполномоченными на составление протоколов об административных правонарушениях. Разработано Положение о порядке составления протоколов об административных правонарушениях должностными лицами, уполномоченными составлять протоколы об административных правонарушениях. </a:t>
            </a:r>
          </a:p>
          <a:p>
            <a:r>
              <a:rPr lang="ru-RU" dirty="0" smtClean="0"/>
              <a:t>В вопросах выявления лиц, совершивших административное правонарушение, оказание содействия в проведении административного расследования Административная комиссия взаимодействует с ОМВД России по г. Десногорску. По вопросам несвоевременного исполнения решений Административная комиссия взаимодействует со службой судебных приставов.</a:t>
            </a:r>
          </a:p>
          <a:p>
            <a:r>
              <a:rPr lang="ru-RU" dirty="0" smtClean="0"/>
              <a:t>Исполнение решений вынесенных на заседании комиссии контролируется ответственным секретарем административной комиссии. В 80 % случаях нарушителями штраф оплачивается в установленный законом срок. В случае несвоевременной оплаты, постановление о наложении штрафа направляется в службу судебных приставов на принудительное исполнение. В отношении лица, не оплатившего штраф вовремя, принимается решение о возбуждении административного производства по ч. 1 ст. 20.25 КоАП РФ. Полномочиями по составлению протоколов, решением Административной комиссии наделен ответственный секретарь административной комиссии.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3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Члены административной комиссии осуществляют мониторинг территории, совместно с должностными лицами Администрации. С лицами, нарушающими установленные нормы права, проводится профилактическая беседа, выдаются письменные предупреждения о необходимости в определенный срок устранить нарушения, выдаются памятки о действующих на территории города Правилах благоустройства и ответственности за их нарушение. В отношении лиц, не принявших меры по устранению нарушений, применяются меры административного воздействия.</a:t>
            </a:r>
          </a:p>
          <a:p>
            <a:r>
              <a:rPr lang="ru-RU" dirty="0" smtClean="0"/>
              <a:t>Наиболее распространенным правонарушением рассматриваемым на административной комиссии является парковка транспортных средств на зеленых насаждениях. В целях профилактики совершения административных правонарушений управляющей организации было направлено предложении о восстановлении участка предназначенного для произрастания зеленых насаждений, на котором каждый день парковались автовладельцы. По результатам, территория восстановлена, случаи размещения транспортных средств на данной территории  не происходят.</a:t>
            </a:r>
          </a:p>
          <a:p>
            <a:r>
              <a:rPr lang="ru-RU" dirty="0" smtClean="0"/>
              <a:t>Жители города активно взаимодействуют с членами Административной комиссии, проявляют гражданскую инициативу, направляют информацию о нарушении Правил благоустройства города и общественного порядка в Администрацию города для принятия установленных мер.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8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Информирование жителей муниципального образования о деятельности Административной комиссии осуществляется через средства массовой информации. Информация о действующих на территории нормах права и ответственности за их нарушение, ежеквартальные отчеты о деятельности комиссии размещаются в печатных изданиях (в газетах «Авоська», «Десна»), на телевиденье (ТРВК «Десна – ТВ») транслируются видеоролики, видеоролики с заседания комиссии на </a:t>
            </a:r>
            <a:r>
              <a:rPr lang="ru-RU" dirty="0" err="1" smtClean="0"/>
              <a:t>YouTub</a:t>
            </a:r>
            <a:r>
              <a:rPr lang="ru-RU" dirty="0" smtClean="0"/>
              <a:t> канале, на официальном сайте Администрации г. Десногорска, в интернет ресурсах (</a:t>
            </a:r>
            <a:r>
              <a:rPr lang="ru-RU" dirty="0" err="1" smtClean="0"/>
              <a:t>Вконтакте</a:t>
            </a:r>
            <a:r>
              <a:rPr lang="ru-RU" dirty="0" smtClean="0"/>
              <a:t>, Одноклассниках, Инстаграм).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2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рассмотрении дел об административных правонарушениях, по факту размещения транспортных средств в неположенном месте, у гражданина часто возникают вопросы, куда ставить автомобиль, если на придомовой территории недостаточно парковочных мест. Административная комиссия проводит с гражданами разъяснительную работу о возможном участии собственников жилых помещений в многоквартирных домах  о возможности благоустроить свою придомовую территорию с обустройством дополнительных парковочных мест путем участия в программе «Комфортная городская среда», действующей на территории муниципального образования, вручаются справки с информацией о порядке принятия участи.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93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обмена информацией, обсуждения рабочих моментов в административной комиссии создана группа в </a:t>
            </a:r>
            <a:r>
              <a:rPr lang="ru-RU" dirty="0" err="1" smtClean="0"/>
              <a:t>WhatsApp</a:t>
            </a:r>
            <a:r>
              <a:rPr lang="ru-RU" dirty="0" smtClean="0"/>
              <a:t>. В данную группу входят не только члены административной комиссии, но и сотрудники администрации города, что позволяет быстро и коллегиально решить возникающий вопрос.</a:t>
            </a:r>
          </a:p>
          <a:p>
            <a:r>
              <a:rPr lang="ru-RU" dirty="0" smtClean="0"/>
              <a:t>Информацию касающуюся деятельности административной комиссии г. Десногорска можно получить по телефону: 8(48153)7-36-61</a:t>
            </a:r>
          </a:p>
          <a:p>
            <a:r>
              <a:rPr lang="ru-RU" dirty="0" smtClean="0"/>
              <a:t>Ведущего специалиста, ответственного секретаря Мазуриной Веры Алексеевны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4E89-D6D0-4642-A52E-AB60331AEF4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6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1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2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3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5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8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7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7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5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D8C8-31CC-4764-977C-CEA807AB258D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80AB-5B6A-4B4E-A997-DE08DCAFD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8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jp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g"/><Relationship Id="rId3" Type="http://schemas.openxmlformats.org/officeDocument/2006/relationships/image" Target="../media/image1.jpg"/><Relationship Id="rId7" Type="http://schemas.openxmlformats.org/officeDocument/2006/relationships/image" Target="../media/image23.jpeg"/><Relationship Id="rId12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4.jpeg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2.jp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diagramData" Target="../diagrams/data1.xml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8880" y="1365813"/>
            <a:ext cx="9546799" cy="3206187"/>
          </a:xfrm>
          <a:effectLst/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Организация работы Административной комиссии муниципального образования </a:t>
            </a:r>
            <a:b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«город Десногорск» </a:t>
            </a: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Смоленской области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2" y="520861"/>
            <a:ext cx="1095375" cy="1304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952" y="5416952"/>
            <a:ext cx="776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Председатель Административной комиссии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муниципального образования «город Десногорск» Смоленской области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Исаев Владимир Валерьевич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8" y="202389"/>
            <a:ext cx="992193" cy="1182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359" y="158991"/>
            <a:ext cx="8861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Оперативное взаимодействие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через чат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WhatsApp</a:t>
            </a:r>
            <a:endParaRPr lang="en-US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942" y="1266987"/>
            <a:ext cx="2904395" cy="492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14" y="1266987"/>
            <a:ext cx="2888274" cy="492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57" y="1266986"/>
            <a:ext cx="2967250" cy="492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874625" y="3244334"/>
            <a:ext cx="665567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- 10 -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84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2" y="251242"/>
            <a:ext cx="992193" cy="11820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7387" y="251243"/>
            <a:ext cx="1006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Итоги 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административной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комиссии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за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2020 год и 9 месяцев 2021 года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42692764"/>
              </p:ext>
            </p:extLst>
          </p:nvPr>
        </p:nvGraphicFramePr>
        <p:xfrm>
          <a:off x="2824223" y="1296364"/>
          <a:ext cx="6829061" cy="534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74625" y="3244334"/>
            <a:ext cx="665567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- 11 -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73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6" y="292740"/>
            <a:ext cx="992193" cy="11820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9595" y="292741"/>
            <a:ext cx="10463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Подведение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итогов деятельности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административной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комиссии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6" y="1474744"/>
            <a:ext cx="4520345" cy="324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4" y="1932973"/>
            <a:ext cx="2947314" cy="165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77" y="1932659"/>
            <a:ext cx="2948429" cy="165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" y="4195101"/>
            <a:ext cx="2948429" cy="165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77" y="4195101"/>
            <a:ext cx="2948429" cy="165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18439" r="1603" b="31828"/>
          <a:stretch/>
        </p:blipFill>
        <p:spPr>
          <a:xfrm>
            <a:off x="3633484" y="4868507"/>
            <a:ext cx="4782274" cy="1503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874625" y="3244334"/>
            <a:ext cx="665567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- 12 -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36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6" y="241730"/>
            <a:ext cx="992193" cy="118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0851" y="241730"/>
            <a:ext cx="942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Административная комиссия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города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Десногорска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единая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команда!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3" b="33403"/>
          <a:stretch/>
        </p:blipFill>
        <p:spPr>
          <a:xfrm>
            <a:off x="765362" y="1616689"/>
            <a:ext cx="6470953" cy="212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0"/>
          <a:stretch/>
        </p:blipFill>
        <p:spPr>
          <a:xfrm>
            <a:off x="4687565" y="3934062"/>
            <a:ext cx="6609325" cy="204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2" y="3936990"/>
            <a:ext cx="3633018" cy="2043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54" y="1616689"/>
            <a:ext cx="3771537" cy="212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874625" y="3244334"/>
            <a:ext cx="665567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- 13 -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98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6" y="241683"/>
            <a:ext cx="992193" cy="118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861" y="1770927"/>
            <a:ext cx="10752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БЛАГОДАРИМ ЗА ВНИМАНИЕ!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5" y="277099"/>
            <a:ext cx="992193" cy="11820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0309" y="2690336"/>
            <a:ext cx="1114623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города Десногорска в соответствии с законом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Смоленской области от 25.06.2003 № 29-з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«Об административных комиссиях в Смоленской области»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действует Административная комиссия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муниципального образования «город Десногорск» Смоленской области.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67" y="271479"/>
            <a:ext cx="2308638" cy="325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01" y="271478"/>
            <a:ext cx="2329102" cy="325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9" y="277099"/>
            <a:ext cx="2378172" cy="325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13573"/>
          <a:stretch/>
        </p:blipFill>
        <p:spPr>
          <a:xfrm>
            <a:off x="4401751" y="2824640"/>
            <a:ext cx="4644835" cy="184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7" y="2824640"/>
            <a:ext cx="2459831" cy="184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537542"/>
            <a:ext cx="4114800" cy="320457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- 2 -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0" y="251242"/>
            <a:ext cx="992193" cy="11820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43" y="1047843"/>
            <a:ext cx="1393627" cy="1837972"/>
          </a:xfrm>
          <a:prstGeom prst="rect">
            <a:avLst/>
          </a:prstGeom>
          <a:ln w="31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15" y="1796975"/>
            <a:ext cx="1073589" cy="151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51" y="2621788"/>
            <a:ext cx="1019902" cy="135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43"/>
          <a:stretch/>
        </p:blipFill>
        <p:spPr>
          <a:xfrm>
            <a:off x="766287" y="4117089"/>
            <a:ext cx="1104696" cy="151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15" y="4126073"/>
            <a:ext cx="1181810" cy="150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27" y="4135057"/>
            <a:ext cx="988330" cy="151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3" t="31879" r="33848" b="20124"/>
          <a:stretch/>
        </p:blipFill>
        <p:spPr>
          <a:xfrm>
            <a:off x="10075290" y="4135057"/>
            <a:ext cx="1066678" cy="150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52485" y="380579"/>
            <a:ext cx="673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Состав административной комиссии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2397" y="996444"/>
            <a:ext cx="6998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Председатель административной комиссии,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Начальник отдела кадров Смоленской атомной электростанции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Исаев Владимир Валерьевич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1198" y="1716783"/>
            <a:ext cx="5416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Заместитель председателя административной комиссии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ru-RU" sz="1200" dirty="0" smtClean="0">
                <a:latin typeface="Century Gothic" panose="020B0502020202020204" pitchFamily="34" charset="0"/>
              </a:rPr>
              <a:t>заместитель Главы муниципального образования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по экономическим вопросам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Голякова Юлия Владимирова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71795" y="2437123"/>
            <a:ext cx="2464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Ведущий специалист, ответственный секретарь административной комиссии - Мазурина Вера Алексеевна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6608" y="3244334"/>
            <a:ext cx="73717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Члены административной комиссии: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3539" y="2967335"/>
            <a:ext cx="875046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0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 smtClean="0">
                <a:latin typeface="Century Gothic" panose="020B0502020202020204" pitchFamily="34" charset="0"/>
              </a:rPr>
              <a:t>Начальник отделения полиции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по оперативному обслуживанию САЭС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ОМВД России по г. Десногорску,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майор полиции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Панин Дмитрий Николаевич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80749" y="2944954"/>
            <a:ext cx="5463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r>
              <a:rPr lang="ru-RU" sz="1200" dirty="0" smtClean="0">
                <a:latin typeface="Century Gothic" panose="020B0502020202020204" pitchFamily="34" charset="0"/>
              </a:rPr>
              <a:t>Ведущий специалист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(аварийных центров) САЭС,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депутат Десногорского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городского Совета</a:t>
            </a:r>
          </a:p>
          <a:p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Куролесов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Денис Александрович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12470" y="2967335"/>
            <a:ext cx="3098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r>
              <a:rPr lang="ru-RU" sz="1200" dirty="0" smtClean="0">
                <a:latin typeface="Century Gothic" panose="020B0502020202020204" pitchFamily="34" charset="0"/>
              </a:rPr>
              <a:t>Инженер отдела ядерной безопасности и надёжности САЭС, депутат Десногорского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городского Совета </a:t>
            </a:r>
          </a:p>
          <a:p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Шахмуть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Григорий Владимирович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1158" y="3312488"/>
            <a:ext cx="248084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0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r>
              <a:rPr lang="ru-RU" sz="1200" dirty="0" smtClean="0">
                <a:latin typeface="Century Gothic" panose="020B0502020202020204" pitchFamily="34" charset="0"/>
              </a:rPr>
              <a:t>Начальник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юридического отдела 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Администрации </a:t>
            </a:r>
          </a:p>
          <a:p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Заверич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Антон Владимирович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74624" y="3244333"/>
            <a:ext cx="7378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- 3 -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35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3" y="250845"/>
            <a:ext cx="992193" cy="11820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2" y="1617016"/>
            <a:ext cx="6175797" cy="462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32896" y="250845"/>
            <a:ext cx="5735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Размещение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административной комиссии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каб.109 в здании Администрации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3719" y="250845"/>
            <a:ext cx="4594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Информационный стенд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административной комиссии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18354"/>
          <a:stretch/>
        </p:blipFill>
        <p:spPr>
          <a:xfrm>
            <a:off x="7173719" y="1617016"/>
            <a:ext cx="4594284" cy="462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874625" y="3244334"/>
            <a:ext cx="54854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- 4 -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290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2" y="242079"/>
            <a:ext cx="992193" cy="1182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9" b="14050"/>
          <a:stretch/>
        </p:blipFill>
        <p:spPr>
          <a:xfrm>
            <a:off x="1303350" y="2857946"/>
            <a:ext cx="9229764" cy="362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4090" y="242079"/>
            <a:ext cx="110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Организация заседаний административной комиссии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46061" r="11861" b="9784"/>
          <a:stretch/>
        </p:blipFill>
        <p:spPr>
          <a:xfrm>
            <a:off x="1849100" y="1215397"/>
            <a:ext cx="4611075" cy="219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70" y="1215397"/>
            <a:ext cx="2980406" cy="328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874625" y="3244334"/>
            <a:ext cx="54854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- 5 -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61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67428" y="2834042"/>
            <a:ext cx="450255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7" y="234719"/>
            <a:ext cx="992193" cy="118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7711" y="194739"/>
            <a:ext cx="11528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Алгоритм рассмотрения обращений и порядок рассмотрения административного протокола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0124" y="1204031"/>
            <a:ext cx="7998106" cy="6468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434" y="2142909"/>
            <a:ext cx="3121423" cy="448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160" y="2849286"/>
            <a:ext cx="3121423" cy="8309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43440" y="985249"/>
            <a:ext cx="7998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Регистрация поступившего обращения, содержащего признаки события административного правонарушения.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6294" y="1888974"/>
            <a:ext cx="356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Проведение проверки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5515" y="2458264"/>
            <a:ext cx="3271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Составляется протокол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 административном правонарушении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7063" y="4167603"/>
            <a:ext cx="3121423" cy="1015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45655" y="4139559"/>
            <a:ext cx="304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Выносится постановление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 вынесении решения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виде предупреждения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или наложении штрафа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67428" y="4167603"/>
            <a:ext cx="4502551" cy="1015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48241" y="4309808"/>
            <a:ext cx="450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Выносится постановление </a:t>
            </a:r>
          </a:p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о прекращении производства по делу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8242" y="2849286"/>
            <a:ext cx="450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Выносится определение </a:t>
            </a:r>
          </a:p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об отказе в возбуждении дела </a:t>
            </a:r>
          </a:p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об административном правонарушении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894145" y="1816246"/>
            <a:ext cx="0" cy="3266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57195" y="2578665"/>
            <a:ext cx="0" cy="278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979534" y="2591033"/>
            <a:ext cx="0" cy="281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5" idx="0"/>
          </p:cNvCxnSpPr>
          <p:nvPr/>
        </p:nvCxnSpPr>
        <p:spPr>
          <a:xfrm>
            <a:off x="3765855" y="3678517"/>
            <a:ext cx="0" cy="461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286055" y="3630457"/>
            <a:ext cx="1462326" cy="5231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68375" y="5325538"/>
            <a:ext cx="850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Порядок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рассмотрения дела об административном правонарушении регламентирован частью 29 КоАП РФ.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4625" y="3244334"/>
            <a:ext cx="54854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- 6 -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74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9" y="205075"/>
            <a:ext cx="992193" cy="11820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0619" y="205075"/>
            <a:ext cx="10077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Мероприятия по профилактике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административных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правонарушений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8541"/>
          <a:stretch/>
        </p:blipFill>
        <p:spPr>
          <a:xfrm>
            <a:off x="535497" y="4815750"/>
            <a:ext cx="1452287" cy="170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r="10636"/>
          <a:stretch/>
        </p:blipFill>
        <p:spPr>
          <a:xfrm>
            <a:off x="10226899" y="4771982"/>
            <a:ext cx="1481122" cy="165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право 9"/>
          <p:cNvSpPr/>
          <p:nvPr/>
        </p:nvSpPr>
        <p:spPr>
          <a:xfrm>
            <a:off x="1987784" y="5440091"/>
            <a:ext cx="393540" cy="4569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4291" y="5328824"/>
            <a:ext cx="414564" cy="493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3" y="1036071"/>
            <a:ext cx="2434248" cy="349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10" y="1036071"/>
            <a:ext cx="2510293" cy="346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27"/>
          <a:stretch/>
        </p:blipFill>
        <p:spPr>
          <a:xfrm>
            <a:off x="4422758" y="1045437"/>
            <a:ext cx="3087872" cy="233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4" r="9455"/>
          <a:stretch/>
        </p:blipFill>
        <p:spPr>
          <a:xfrm>
            <a:off x="8289314" y="4771983"/>
            <a:ext cx="1514977" cy="165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6816" r="11218" b="11362"/>
          <a:stretch/>
        </p:blipFill>
        <p:spPr>
          <a:xfrm>
            <a:off x="3211425" y="3607388"/>
            <a:ext cx="2432842" cy="1876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6816" r="11487" b="17429"/>
          <a:stretch/>
        </p:blipFill>
        <p:spPr>
          <a:xfrm>
            <a:off x="6037806" y="3579591"/>
            <a:ext cx="2534817" cy="187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трелка вправо 15"/>
          <p:cNvSpPr/>
          <p:nvPr/>
        </p:nvSpPr>
        <p:spPr>
          <a:xfrm>
            <a:off x="5625936" y="4271510"/>
            <a:ext cx="393540" cy="45696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24" y="4810768"/>
            <a:ext cx="1233460" cy="170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874625" y="3244334"/>
            <a:ext cx="54854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- 7 -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8" y="228677"/>
            <a:ext cx="992193" cy="11820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8963" y="228677"/>
            <a:ext cx="9525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Информирование жителей г. Десногорска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деятельности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административной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комиссии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62771276"/>
              </p:ext>
            </p:extLst>
          </p:nvPr>
        </p:nvGraphicFramePr>
        <p:xfrm>
          <a:off x="4155311" y="1041721"/>
          <a:ext cx="7581237" cy="547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r="1570" b="25736"/>
          <a:stretch/>
        </p:blipFill>
        <p:spPr>
          <a:xfrm>
            <a:off x="2245487" y="3581676"/>
            <a:ext cx="1909824" cy="140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80"/>
          <a:stretch/>
        </p:blipFill>
        <p:spPr>
          <a:xfrm>
            <a:off x="3785012" y="3269159"/>
            <a:ext cx="2101357" cy="1527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 r="4156" b="14612"/>
          <a:stretch/>
        </p:blipFill>
        <p:spPr>
          <a:xfrm>
            <a:off x="262488" y="3269159"/>
            <a:ext cx="2161765" cy="1527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1" y="1618077"/>
            <a:ext cx="2763748" cy="15546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8" y="1613053"/>
            <a:ext cx="2772680" cy="1559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42" y="4893491"/>
            <a:ext cx="1711928" cy="1745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3" y="4884144"/>
            <a:ext cx="1380137" cy="17195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81" y="4999389"/>
            <a:ext cx="1749530" cy="16396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74625" y="3244334"/>
            <a:ext cx="54854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- 8 -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25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9" y="241683"/>
            <a:ext cx="992193" cy="118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1562" y="241684"/>
            <a:ext cx="1013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Взаимодействие  административной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комиссии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жителями города по вопросам благоустройства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82" y="1258954"/>
            <a:ext cx="3541118" cy="2070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18" y="1258954"/>
            <a:ext cx="3428335" cy="207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42" y="3541854"/>
            <a:ext cx="4617170" cy="304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5585" y="3727048"/>
            <a:ext cx="6470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города Десногорска с 2018 года активно реализуется проект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«Формирование комфортной городской среды». </a:t>
            </a:r>
          </a:p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Отремонтированы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придомовые и общественные территории. </a:t>
            </a:r>
          </a:p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Важный фактор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– повышение активности горожан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 вопросе благоустройства своих дворов.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74625" y="3244334"/>
            <a:ext cx="54854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- 9 -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62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2143</Words>
  <Application>Microsoft Office PowerPoint</Application>
  <PresentationFormat>Произвольный</PresentationFormat>
  <Paragraphs>388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Организация работы Административной комиссии муниципального образования  «город Десногорск»  Смоленской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Административной комиссии муниципального образования  «город Десногорск» Смоленской области</dc:title>
  <dc:creator>Дом</dc:creator>
  <cp:lastModifiedBy>Административная</cp:lastModifiedBy>
  <cp:revision>50</cp:revision>
  <dcterms:created xsi:type="dcterms:W3CDTF">2021-11-28T16:59:02Z</dcterms:created>
  <dcterms:modified xsi:type="dcterms:W3CDTF">2021-11-30T14:47:53Z</dcterms:modified>
</cp:coreProperties>
</file>