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9" r:id="rId8"/>
    <p:sldId id="262" r:id="rId9"/>
    <p:sldId id="261" r:id="rId10"/>
    <p:sldId id="271" r:id="rId11"/>
    <p:sldId id="264" r:id="rId12"/>
    <p:sldId id="265" r:id="rId13"/>
    <p:sldId id="266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олёва Анастасия Юрьевна" initials="КАЮ" lastIdx="1" clrIdx="0">
    <p:extLst>
      <p:ext uri="{19B8F6BF-5375-455C-9EA6-DF929625EA0E}">
        <p15:presenceInfo xmlns:p15="http://schemas.microsoft.com/office/powerpoint/2012/main" userId="S-1-5-21-405510992-2682759024-262623647-128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100FA-03E0-40A5-B62F-F14D53169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6E2112-4FAF-4DD6-A9A3-093FC13CA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39026C-556E-4EE8-A45B-452DB301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F538-3541-4423-9005-63CD9FAC7E4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8FED9-55D3-4B03-BEA8-20542138C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97292-E5F4-4D38-881A-C081A679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F2B5-FB58-45F4-93CF-715503D1F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3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24C13-4C5B-4981-BA18-F04E1D42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1E7E8F-2D8A-48A7-BCE7-C9F3D85F1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95A8B-544B-4AB8-A962-A28C96FF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F538-3541-4423-9005-63CD9FAC7E4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7400E-F710-4E9C-9CE5-B159C7B5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D12938-18A7-41D0-A57E-E2EEF784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F2B5-FB58-45F4-93CF-715503D1F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4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101A11-A689-4528-ABA0-3562B7438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048DB-DE28-437D-8680-7384FC6FB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8345A-3D1C-4607-B5FD-8DF4C5D8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F538-3541-4423-9005-63CD9FAC7E4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2C1A84-7B01-4DD6-8336-DB72FEF4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BF681-C21F-492C-B97F-73586A04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F2B5-FB58-45F4-93CF-715503D1F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1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FA097-C3E2-4F2C-8299-0BA6D953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A6E70-75C1-4A2D-8D4F-57FA9EAA9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35A69-42A6-4FD0-9BFA-933E3278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F538-3541-4423-9005-63CD9FAC7E4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29C85-B0F5-4B2C-B4A5-11940036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02466A-B6EB-4804-B444-9191A743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F2B5-FB58-45F4-93CF-715503D1F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6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ECA78-2286-472A-9546-B73953C1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DDEFD4-CE68-4281-A446-5397AF439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5468E-2C06-49CB-A630-74474F52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F538-3541-4423-9005-63CD9FAC7E4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F20DC-34BF-4450-A414-394C8E4D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5157F3-E7C1-482D-9FD9-DEEEF0E4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F2B5-FB58-45F4-93CF-715503D1F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1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33E85-1439-4F77-A86B-5765026A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A84D10-49CA-470E-8820-8DA4D8F30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079EE2-D204-4F44-9E3F-8B66EBE8F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C3F3B8-1FE1-49B1-AE85-7A4CA955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F538-3541-4423-9005-63CD9FAC7E4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0E5CF7-EF49-4B76-AA66-BA08E842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63C8A-B3CB-41A3-9D21-23074EC2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F2B5-FB58-45F4-93CF-715503D1F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9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0099E-9F54-45BD-B760-DF739554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60C4CD-D0F6-4998-9552-F53208968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831049-ABE2-4056-A899-1C91BFEA8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4490A8-F348-4AFC-BA34-67231F292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CCDB1C-27A8-4343-92B7-535D21EDA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42E076-82B2-4060-8FDB-9BA3CA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F538-3541-4423-9005-63CD9FAC7E4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B158D7-B2DB-466D-B198-14A98BEF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E8D087-A5EC-40D7-8ADD-2CD21D67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F2B5-FB58-45F4-93CF-715503D1F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1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B0319-3C67-45CF-BBFF-46D2BE5F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DB9BC-4E52-442C-97ED-D5BFFAB3F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F538-3541-4423-9005-63CD9FAC7E4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394E04-AEE6-4251-BA5C-CB8E66B5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FE55E9-9A46-4D88-906D-4009DA96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F2B5-FB58-45F4-93CF-715503D1F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0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08A536-4877-49EE-AB35-6D9E5386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F538-3541-4423-9005-63CD9FAC7E4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FB331E-9047-42E3-845D-EC5755B8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45F34E-1CFA-4FB2-8662-C6B9BDFB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F2B5-FB58-45F4-93CF-715503D1F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3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EE83B-62A0-4DC8-BC58-3080CAB5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A1BCF8-09C5-486A-AE06-1CBA8FEB8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21DE04-B730-4342-B1E0-3699241C6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6F4879-9BD7-4D95-800C-89C5A63F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F538-3541-4423-9005-63CD9FAC7E4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9CE43-85FC-4F40-AE45-AC4817A3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7D0661-DB7C-4217-9474-862CE4D8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F2B5-FB58-45F4-93CF-715503D1F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2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61BC8-033C-4076-BA2E-F944491F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375A8B-1B50-48B5-8F2F-8EA2427B8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B788FB-3C4E-433D-9791-C37415D03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D9486-54F5-4077-A3A1-2326D5CC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F538-3541-4423-9005-63CD9FAC7E4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7BEB23-B371-4C53-B0F6-10503930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1C2111-9C24-466E-83DB-F1EFF569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F2B5-FB58-45F4-93CF-715503D1F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19D9D"/>
            </a:gs>
            <a:gs pos="61000">
              <a:schemeClr val="accent1">
                <a:lumMod val="40000"/>
                <a:lumOff val="6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625A1-CB63-4C6C-B95A-931434D0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7817F7-4CDF-4CA5-97EB-08ECA06BD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27CF5-C7C7-47AC-A356-498BFC78A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BF538-3541-4423-9005-63CD9FAC7E4C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D1146-DCB4-4D7A-BA05-ED8C609C5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E899EA-7D7B-495C-8E32-24CEE54DB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F2B5-FB58-45F4-93CF-715503D1F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76EB1-DC30-4170-88CA-2827BE1E7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223513" cy="33568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Проведение </a:t>
            </a:r>
            <a:br>
              <a:rPr lang="ru-RU" b="1" dirty="0"/>
            </a:br>
            <a:r>
              <a:rPr lang="ru-RU" b="1" dirty="0"/>
              <a:t>общественных обсуждений и публичных слушаний </a:t>
            </a:r>
            <a:br>
              <a:rPr lang="ru-RU" b="1" dirty="0"/>
            </a:br>
            <a:r>
              <a:rPr lang="ru-RU" b="1" dirty="0"/>
              <a:t>в системе ЕСИА</a:t>
            </a:r>
          </a:p>
        </p:txBody>
      </p:sp>
    </p:spTree>
    <p:extLst>
      <p:ext uri="{BB962C8B-B14F-4D97-AF65-F5344CB8AC3E}">
        <p14:creationId xmlns:p14="http://schemas.microsoft.com/office/powerpoint/2010/main" val="209575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36B5D-4913-4AF2-88F3-19A699B0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004"/>
            <a:ext cx="10515600" cy="922137"/>
          </a:xfrm>
        </p:spPr>
        <p:txBody>
          <a:bodyPr>
            <a:normAutofit/>
          </a:bodyPr>
          <a:lstStyle/>
          <a:p>
            <a:r>
              <a:rPr lang="ru-RU" sz="4800" b="1" dirty="0"/>
              <a:t>Отклонение замечаний и предложений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B0C8BD-5EE9-4BD0-B551-E88D6192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35" y="1328086"/>
            <a:ext cx="4269922" cy="5102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Выбираем причину</a:t>
            </a:r>
          </a:p>
          <a:p>
            <a:pPr marL="0" indent="0">
              <a:buNone/>
            </a:pPr>
            <a:r>
              <a:rPr lang="ru-RU" dirty="0"/>
              <a:t>отказа из предложенных </a:t>
            </a:r>
          </a:p>
          <a:p>
            <a:pPr marL="0" indent="0">
              <a:buNone/>
            </a:pPr>
            <a:r>
              <a:rPr lang="ru-RU" dirty="0"/>
              <a:t>либо указываем свой </a:t>
            </a:r>
          </a:p>
          <a:p>
            <a:pPr marL="0" indent="0">
              <a:buNone/>
            </a:pPr>
            <a:r>
              <a:rPr lang="ru-RU" dirty="0"/>
              <a:t>вариант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Пользователь видит в  </a:t>
            </a:r>
          </a:p>
          <a:p>
            <a:pPr marL="0" indent="0">
              <a:buNone/>
            </a:pPr>
            <a:r>
              <a:rPr lang="ru-RU" dirty="0"/>
              <a:t>личном кабинете приняты</a:t>
            </a:r>
          </a:p>
          <a:p>
            <a:pPr marL="0" indent="0">
              <a:buNone/>
            </a:pPr>
            <a:r>
              <a:rPr lang="ru-RU" dirty="0"/>
              <a:t>его предложения или нет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E860B2-97B7-4D52-94D6-7717552BCC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4586" y="1181132"/>
            <a:ext cx="6375799" cy="55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0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DEFC4-D31E-4DDF-862C-C78EA798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4" y="201840"/>
            <a:ext cx="10515600" cy="986597"/>
          </a:xfrm>
        </p:spPr>
        <p:txBody>
          <a:bodyPr>
            <a:normAutofit/>
          </a:bodyPr>
          <a:lstStyle/>
          <a:p>
            <a:r>
              <a:rPr lang="ru-RU" sz="4800" b="1" dirty="0"/>
              <a:t>Подготовка к проведению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564EA-69EC-4AF6-B841-C718F1BE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2" y="1370491"/>
            <a:ext cx="10515600" cy="52677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После того, как процесс приема замечаний и предложений завершен переходит в статус «Идет подготовка к проведению»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dirty="0"/>
              <a:t>Окончательная проработка поступивших замечаний и предложений, минимальный срок данного этапа – 24 часа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dirty="0"/>
              <a:t>В день проведения ОО/ПС по Система автоматически переведет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   в статус «В процессе»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978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58C7D-DB4E-4641-8A07-7C8AB993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4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/>
              <a:t>День ПС/ОП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EE8AD9-7AD0-4A5D-819C-E3F142F81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2" y="1376836"/>
            <a:ext cx="10515600" cy="45878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Со дня завершения приема предложений до дня проведения ОО/ПС минимум 24 часа</a:t>
            </a:r>
          </a:p>
          <a:p>
            <a:pPr>
              <a:lnSpc>
                <a:spcPct val="110000"/>
              </a:lnSpc>
            </a:pP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Для ПС проведение очного мероприятия ОБЯЗАТЕЛЬНО</a:t>
            </a:r>
          </a:p>
          <a:p>
            <a:pPr>
              <a:lnSpc>
                <a:spcPct val="110000"/>
              </a:lnSpc>
            </a:pP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Для ОО проведение очного мероприятия на усмотрение МО</a:t>
            </a:r>
          </a:p>
          <a:p>
            <a:pPr marL="0" indent="0">
              <a:lnSpc>
                <a:spcPct val="110000"/>
              </a:lnSpc>
              <a:buNone/>
            </a:pPr>
            <a:endParaRPr lang="ru-RU" dirty="0"/>
          </a:p>
          <a:p>
            <a:pPr>
              <a:lnSpc>
                <a:spcPct val="110000"/>
              </a:lnSpc>
            </a:pPr>
            <a:r>
              <a:rPr lang="ru-RU" dirty="0"/>
              <a:t>Система имеет функционал трансляции в личном кабинете пользователя оффлайн мероприятия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73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8F42A-1BF8-4226-ADE3-0397F731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41"/>
            <a:ext cx="10515600" cy="984281"/>
          </a:xfrm>
        </p:spPr>
        <p:txBody>
          <a:bodyPr>
            <a:normAutofit/>
          </a:bodyPr>
          <a:lstStyle/>
          <a:p>
            <a:r>
              <a:rPr lang="ru-RU" sz="4800" b="1" dirty="0"/>
              <a:t>Подведение итогов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0A63A-BD5B-42DD-92E4-CE08475DB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0" y="870011"/>
            <a:ext cx="9767207" cy="566395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sz="3100" dirty="0"/>
              <a:t>После завершения даты</a:t>
            </a:r>
          </a:p>
          <a:p>
            <a:pPr marL="0" indent="0">
              <a:buNone/>
            </a:pPr>
            <a:r>
              <a:rPr lang="ru-RU" sz="3100" dirty="0"/>
              <a:t>    проведения ОО/ПС Система </a:t>
            </a:r>
          </a:p>
          <a:p>
            <a:pPr marL="0" indent="0">
              <a:buNone/>
            </a:pPr>
            <a:r>
              <a:rPr lang="ru-RU" sz="3100" dirty="0"/>
              <a:t>    переходить в статус </a:t>
            </a:r>
          </a:p>
          <a:p>
            <a:pPr marL="0" indent="0">
              <a:buNone/>
            </a:pPr>
            <a:r>
              <a:rPr lang="ru-RU" sz="3100" dirty="0"/>
              <a:t>    «Подводятся итоги»</a:t>
            </a:r>
          </a:p>
          <a:p>
            <a:pPr marL="0" indent="0">
              <a:buNone/>
            </a:pPr>
            <a:endParaRPr lang="ru-RU" sz="3100" dirty="0"/>
          </a:p>
          <a:p>
            <a:r>
              <a:rPr lang="ru-RU" sz="3100" dirty="0"/>
              <a:t>Заполняем обязательные поля</a:t>
            </a:r>
          </a:p>
          <a:p>
            <a:pPr marL="0" indent="0">
              <a:buNone/>
            </a:pPr>
            <a:r>
              <a:rPr lang="ru-RU" sz="3100" dirty="0"/>
              <a:t>   формы (мотивированное </a:t>
            </a:r>
          </a:p>
          <a:p>
            <a:pPr marL="0" indent="0">
              <a:buNone/>
            </a:pPr>
            <a:r>
              <a:rPr lang="ru-RU" sz="3100" dirty="0"/>
              <a:t>   обоснование принятых решений,</a:t>
            </a:r>
          </a:p>
          <a:p>
            <a:pPr marL="0" indent="0">
              <a:buNone/>
            </a:pPr>
            <a:r>
              <a:rPr lang="ru-RU" sz="3100" dirty="0"/>
              <a:t>   название), прилагаем документ</a:t>
            </a:r>
          </a:p>
          <a:p>
            <a:pPr marL="0" indent="0">
              <a:buNone/>
            </a:pPr>
            <a:endParaRPr lang="ru-RU" sz="3100" dirty="0"/>
          </a:p>
          <a:p>
            <a:r>
              <a:rPr lang="ru-RU" sz="3100" dirty="0"/>
              <a:t>Можно приложить до</a:t>
            </a:r>
          </a:p>
          <a:p>
            <a:pPr marL="0" indent="0">
              <a:buNone/>
            </a:pPr>
            <a:r>
              <a:rPr lang="ru-RU" sz="3100" dirty="0"/>
              <a:t>   5 файлов размером до 5 МБ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После сохранения формы система переходит в статус «Итоги подведены»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8AF56B-7CDD-4A3D-BC96-91BBC924C0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8226" y="1091954"/>
            <a:ext cx="6660988" cy="45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8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87AA-D3EA-4350-826D-A3B89AB7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6928"/>
          </a:xfrm>
        </p:spPr>
        <p:txBody>
          <a:bodyPr>
            <a:noAutofit/>
          </a:bodyPr>
          <a:lstStyle/>
          <a:p>
            <a:r>
              <a:rPr lang="ru-RU" sz="4800" b="1" dirty="0"/>
              <a:t>Итоги подведены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12BA62-9C04-4AD7-81DC-51905B3D3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1863"/>
          <a:stretch/>
        </p:blipFill>
        <p:spPr>
          <a:xfrm>
            <a:off x="295420" y="1836336"/>
            <a:ext cx="5876056" cy="43924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C33326-88D5-4DF9-B9AB-31A6BA6231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82" r="18213"/>
          <a:stretch/>
        </p:blipFill>
        <p:spPr>
          <a:xfrm>
            <a:off x="6261940" y="1836336"/>
            <a:ext cx="5548544" cy="4392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1AAF2-ED26-4B18-8EB3-0FF433A006A9}"/>
              </a:ext>
            </a:extLst>
          </p:cNvPr>
          <p:cNvSpPr txBox="1"/>
          <p:nvPr/>
        </p:nvSpPr>
        <p:spPr>
          <a:xfrm>
            <a:off x="297284" y="1068080"/>
            <a:ext cx="114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После подведения итогов карточку можно перевести в архив </a:t>
            </a:r>
          </a:p>
        </p:txBody>
      </p:sp>
    </p:spTree>
    <p:extLst>
      <p:ext uri="{BB962C8B-B14F-4D97-AF65-F5344CB8AC3E}">
        <p14:creationId xmlns:p14="http://schemas.microsoft.com/office/powerpoint/2010/main" val="184982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2CD7D-0D70-45FE-9842-3B25CAD3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305"/>
            <a:ext cx="10515600" cy="723011"/>
          </a:xfrm>
        </p:spPr>
        <p:txBody>
          <a:bodyPr>
            <a:noAutofit/>
          </a:bodyPr>
          <a:lstStyle/>
          <a:p>
            <a:r>
              <a:rPr lang="ru-RU" sz="4800" b="1" dirty="0"/>
              <a:t>Итоги подведены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7812F4-B536-492C-A106-111AAF1AB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30" y="1104464"/>
            <a:ext cx="10515600" cy="508882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Пользователь видит всю  информацию об итогах в личном кабинете и может оценить их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BFCCBF-733B-4DD0-995D-F58A7C6C724E}"/>
              </a:ext>
            </a:extLst>
          </p:cNvPr>
          <p:cNvPicPr/>
          <p:nvPr/>
        </p:nvPicPr>
        <p:blipFill rotWithShape="1">
          <a:blip r:embed="rId2" cstate="print"/>
          <a:srcRect l="23630" t="16883" r="26056" b="41554"/>
          <a:stretch/>
        </p:blipFill>
        <p:spPr bwMode="auto">
          <a:xfrm>
            <a:off x="1180782" y="2282060"/>
            <a:ext cx="8769096" cy="412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388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15058A-E929-4303-B9AB-A78200EE1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35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2399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D4B9E-1FDF-4287-B44F-AE84ECE1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08" y="71212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/>
              <a:t>О системе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02DC5-333D-43FA-962F-905A81E32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6" y="1515275"/>
            <a:ext cx="11658599" cy="4877361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/>
              <a:t>Система ЕСИА</a:t>
            </a:r>
            <a:endParaRPr lang="en-US" sz="11200" dirty="0"/>
          </a:p>
          <a:p>
            <a:pPr marL="0" indent="0">
              <a:buNone/>
            </a:pPr>
            <a:endParaRPr lang="ru-RU" sz="11200" dirty="0"/>
          </a:p>
          <a:p>
            <a:r>
              <a:rPr lang="ru-RU" sz="11200" dirty="0"/>
              <a:t>Подсистема «Платформа обратной связи» (ПОС)</a:t>
            </a:r>
            <a:endParaRPr lang="en-US" sz="11200" dirty="0"/>
          </a:p>
          <a:p>
            <a:endParaRPr lang="ru-RU" sz="11200" dirty="0"/>
          </a:p>
          <a:p>
            <a:r>
              <a:rPr lang="ru-RU" sz="11200" dirty="0"/>
              <a:t>Компонент «Общественное голосование»</a:t>
            </a:r>
            <a:endParaRPr lang="en-US" sz="11200" dirty="0"/>
          </a:p>
          <a:p>
            <a:endParaRPr lang="ru-RU" sz="11200" dirty="0"/>
          </a:p>
          <a:p>
            <a:r>
              <a:rPr lang="ru-RU" sz="11200" dirty="0"/>
              <a:t>Функционал общественных обсуждений (ОО) и публичных слушаний (ПС)</a:t>
            </a: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>
              <a:lnSpc>
                <a:spcPct val="120000"/>
              </a:lnSpc>
            </a:pPr>
            <a:r>
              <a:rPr lang="ru-RU" sz="11200" dirty="0"/>
              <a:t>Для использования функционала необходимо: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/>
              <a:t>    - внесение соответствующих изменений в НПА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/>
              <a:t>    - наличие доступа к системе в роли муниципального уполномоченного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5F778A-4758-3685-9DEA-FD8D983FB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8" y="1180475"/>
            <a:ext cx="1273956" cy="889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ED635B-C98E-FCB2-4A68-DB6A4DC5A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21" y="1682523"/>
            <a:ext cx="989512" cy="9692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19FA81-0F95-4402-533B-A363B9EE3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41" y="2835884"/>
            <a:ext cx="1057274" cy="9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1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7F420-A426-4D5B-AA33-6BA8EF22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7540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/>
              <a:t>Функционал позволяет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89CD3D-4DBC-4D72-854A-B9D4FB38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1" y="1458232"/>
            <a:ext cx="10929730" cy="4111349"/>
          </a:xfrm>
        </p:spPr>
        <p:txBody>
          <a:bodyPr>
            <a:normAutofit/>
          </a:bodyPr>
          <a:lstStyle/>
          <a:p>
            <a:r>
              <a:rPr lang="ru-RU" dirty="0"/>
              <a:t>Информировать о проведении ОО/ПС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Принимать замечания и предложения от пользователей</a:t>
            </a:r>
          </a:p>
          <a:p>
            <a:endParaRPr lang="ru-RU" dirty="0"/>
          </a:p>
          <a:p>
            <a:r>
              <a:rPr lang="ru-RU" dirty="0"/>
              <a:t>Участвовать в ОО и ПС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Информировать о результатах проведения ОО</a:t>
            </a:r>
            <a:r>
              <a:rPr lang="ru-RU"/>
              <a:t>/ПС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56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0B051-502F-48BC-9A3C-1DBCD1D7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8" y="258991"/>
            <a:ext cx="10515600" cy="947627"/>
          </a:xfrm>
        </p:spPr>
        <p:txBody>
          <a:bodyPr>
            <a:normAutofit/>
          </a:bodyPr>
          <a:lstStyle/>
          <a:p>
            <a:r>
              <a:rPr lang="ru-RU" sz="4800" b="1" dirty="0"/>
              <a:t>Этапы работы в системе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8809B-D7BF-48E7-8DB3-42B724142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081" y="1271334"/>
            <a:ext cx="10782670" cy="47317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Создание </a:t>
            </a:r>
          </a:p>
          <a:p>
            <a:pPr>
              <a:lnSpc>
                <a:spcPct val="150000"/>
              </a:lnSpc>
            </a:pPr>
            <a:r>
              <a:rPr lang="ru-RU" dirty="0"/>
              <a:t>Публикация</a:t>
            </a:r>
          </a:p>
          <a:p>
            <a:pPr>
              <a:lnSpc>
                <a:spcPct val="150000"/>
              </a:lnSpc>
            </a:pPr>
            <a:r>
              <a:rPr lang="ru-RU" dirty="0"/>
              <a:t>Прием замечаний и предложений</a:t>
            </a:r>
          </a:p>
          <a:p>
            <a:pPr>
              <a:lnSpc>
                <a:spcPct val="150000"/>
              </a:lnSpc>
            </a:pPr>
            <a:r>
              <a:rPr lang="ru-RU" dirty="0"/>
              <a:t>Подготовка к проведению, работа с замечаниями и предложениями</a:t>
            </a:r>
          </a:p>
          <a:p>
            <a:pPr>
              <a:lnSpc>
                <a:spcPct val="150000"/>
              </a:lnSpc>
            </a:pPr>
            <a:r>
              <a:rPr lang="ru-RU" dirty="0"/>
              <a:t>День ОО/ПС</a:t>
            </a:r>
          </a:p>
          <a:p>
            <a:pPr>
              <a:lnSpc>
                <a:spcPct val="150000"/>
              </a:lnSpc>
            </a:pPr>
            <a:r>
              <a:rPr lang="ru-RU" dirty="0"/>
              <a:t>Подведение итогов </a:t>
            </a:r>
          </a:p>
        </p:txBody>
      </p:sp>
    </p:spTree>
    <p:extLst>
      <p:ext uri="{BB962C8B-B14F-4D97-AF65-F5344CB8AC3E}">
        <p14:creationId xmlns:p14="http://schemas.microsoft.com/office/powerpoint/2010/main" val="24675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46C22-8A58-490D-ABBF-C59176B0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6" y="332469"/>
            <a:ext cx="10515600" cy="776702"/>
          </a:xfrm>
        </p:spPr>
        <p:txBody>
          <a:bodyPr>
            <a:normAutofit/>
          </a:bodyPr>
          <a:lstStyle/>
          <a:p>
            <a:r>
              <a:rPr lang="ru-RU" sz="4800" b="1" dirty="0"/>
              <a:t>Работа в личном кабинете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0F82B-7E2F-4A4F-BCAD-035774AD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24" y="1141827"/>
            <a:ext cx="10877550" cy="4719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Находим нужный раздел в компоненте «Общественное голосование»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E0E68-DD3A-44CD-B5BC-B4CB31A6CF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727" y="1906248"/>
            <a:ext cx="8009622" cy="44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43EC8-F280-4A0A-99A5-A9842B0D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08" y="141832"/>
            <a:ext cx="10515600" cy="1119118"/>
          </a:xfrm>
        </p:spPr>
        <p:txBody>
          <a:bodyPr>
            <a:normAutofit/>
          </a:bodyPr>
          <a:lstStyle/>
          <a:p>
            <a:r>
              <a:rPr lang="ru-RU" sz="4800" b="1" dirty="0"/>
              <a:t>Заполнение 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BBC21-7B01-480F-B0B4-615759BA6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141421"/>
            <a:ext cx="5495122" cy="5268896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6400" dirty="0"/>
              <a:t>1. Заполняем обязательные поля формы: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6400" dirty="0"/>
              <a:t>-    Наименование</a:t>
            </a:r>
          </a:p>
          <a:p>
            <a:pPr>
              <a:lnSpc>
                <a:spcPct val="140000"/>
              </a:lnSpc>
              <a:spcBef>
                <a:spcPts val="0"/>
              </a:spcBef>
              <a:buFontTx/>
              <a:buChar char="-"/>
            </a:pPr>
            <a:r>
              <a:rPr lang="ru-RU" sz="6400" dirty="0"/>
              <a:t>Описание</a:t>
            </a:r>
            <a:endParaRPr lang="en-US" sz="6400" dirty="0"/>
          </a:p>
          <a:p>
            <a:pPr>
              <a:lnSpc>
                <a:spcPct val="140000"/>
              </a:lnSpc>
              <a:spcBef>
                <a:spcPts val="0"/>
              </a:spcBef>
              <a:buFontTx/>
              <a:buChar char="-"/>
            </a:pPr>
            <a:r>
              <a:rPr lang="ru-RU" sz="6400" dirty="0"/>
              <a:t>Наименование правового акта для обсуждения</a:t>
            </a:r>
          </a:p>
          <a:p>
            <a:pPr>
              <a:lnSpc>
                <a:spcPct val="140000"/>
              </a:lnSpc>
              <a:spcBef>
                <a:spcPts val="0"/>
              </a:spcBef>
              <a:buFontTx/>
              <a:buChar char="-"/>
            </a:pPr>
            <a:r>
              <a:rPr lang="ru-RU" sz="6400" dirty="0"/>
              <a:t>Уровень</a:t>
            </a:r>
          </a:p>
          <a:p>
            <a:pPr>
              <a:lnSpc>
                <a:spcPct val="140000"/>
              </a:lnSpc>
              <a:spcBef>
                <a:spcPts val="0"/>
              </a:spcBef>
              <a:buFontTx/>
              <a:buChar char="-"/>
            </a:pPr>
            <a:r>
              <a:rPr lang="ru-RU" sz="6400" dirty="0"/>
              <a:t>Регион</a:t>
            </a:r>
          </a:p>
          <a:p>
            <a:pPr>
              <a:lnSpc>
                <a:spcPct val="140000"/>
              </a:lnSpc>
              <a:spcBef>
                <a:spcPts val="0"/>
              </a:spcBef>
              <a:buFontTx/>
              <a:buChar char="-"/>
            </a:pPr>
            <a:r>
              <a:rPr lang="ru-RU" sz="6400" dirty="0"/>
              <a:t>Муниципалитет</a:t>
            </a:r>
          </a:p>
          <a:p>
            <a:pPr>
              <a:lnSpc>
                <a:spcPct val="140000"/>
              </a:lnSpc>
              <a:spcBef>
                <a:spcPts val="0"/>
              </a:spcBef>
              <a:buFontTx/>
              <a:buChar char="-"/>
            </a:pPr>
            <a:r>
              <a:rPr lang="ru-RU" sz="6400" dirty="0"/>
              <a:t>Дата и время проведения мероприятия</a:t>
            </a:r>
          </a:p>
          <a:p>
            <a:pPr>
              <a:lnSpc>
                <a:spcPct val="140000"/>
              </a:lnSpc>
              <a:spcBef>
                <a:spcPts val="0"/>
              </a:spcBef>
              <a:buFontTx/>
              <a:buChar char="-"/>
            </a:pPr>
            <a:r>
              <a:rPr lang="ru-RU" sz="6400" dirty="0"/>
              <a:t>Даты начала и окончания приема замечаний и предложений</a:t>
            </a:r>
          </a:p>
          <a:p>
            <a:pPr marL="0" indent="0">
              <a:buNone/>
            </a:pPr>
            <a:endParaRPr lang="ru-RU" sz="6400" dirty="0"/>
          </a:p>
          <a:p>
            <a:pPr marL="0" indent="0">
              <a:lnSpc>
                <a:spcPct val="140000"/>
              </a:lnSpc>
              <a:buNone/>
            </a:pPr>
            <a:r>
              <a:rPr lang="ru-RU" sz="6400" dirty="0"/>
              <a:t>2. Прикладываем необходимые документы (1 файл до 15 МБ) в нужном формате</a:t>
            </a:r>
          </a:p>
          <a:p>
            <a:pPr marL="0" indent="0">
              <a:lnSpc>
                <a:spcPct val="140000"/>
              </a:lnSpc>
              <a:buNone/>
            </a:pPr>
            <a:endParaRPr lang="ru-RU" sz="64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6400" dirty="0"/>
              <a:t>3. Поля «Адрес, связанный с проведением» и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6400" dirty="0"/>
              <a:t>«Ссылка на проведение онлайн мероприятия», а также «Основания для проведения» не обязательны к заполнению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 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9E14BF-B284-4BB5-B0A8-72E4D98D31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03" t="2454" r="1730" b="175"/>
          <a:stretch/>
        </p:blipFill>
        <p:spPr>
          <a:xfrm>
            <a:off x="5788085" y="1213479"/>
            <a:ext cx="5973932" cy="54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7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E096E-7905-4631-8DE2-CA7D1329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2" y="294500"/>
            <a:ext cx="10515600" cy="824483"/>
          </a:xfrm>
        </p:spPr>
        <p:txBody>
          <a:bodyPr>
            <a:normAutofit/>
          </a:bodyPr>
          <a:lstStyle/>
          <a:p>
            <a:r>
              <a:rPr lang="ru-RU" sz="4800" b="1" dirty="0"/>
              <a:t>Публикация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516D4-A4E3-470B-9AC1-430AE214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28" y="1113008"/>
            <a:ext cx="11952856" cy="528013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/>
              <a:t>После опубликования переходит в статус «Прием замечаний и предложений»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EDA4F4-7335-4929-BA75-B99DDBAF3A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7099" y="1728558"/>
            <a:ext cx="7617802" cy="48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1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61A87-10B7-47E8-91DA-58D1F6F1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440"/>
          </a:xfrm>
        </p:spPr>
        <p:txBody>
          <a:bodyPr>
            <a:noAutofit/>
          </a:bodyPr>
          <a:lstStyle/>
          <a:p>
            <a:r>
              <a:rPr lang="ru-RU" sz="4800" b="1" dirty="0"/>
              <a:t>Что видит пользователь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3E5E90-1D96-44B2-AAD2-F0E415432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047" b="8115"/>
          <a:stretch/>
        </p:blipFill>
        <p:spPr>
          <a:xfrm>
            <a:off x="2195563" y="1502764"/>
            <a:ext cx="7800873" cy="45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0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47042-C658-4C22-896A-71836BA2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091"/>
            <a:ext cx="10515600" cy="757505"/>
          </a:xfrm>
        </p:spPr>
        <p:txBody>
          <a:bodyPr>
            <a:normAutofit/>
          </a:bodyPr>
          <a:lstStyle/>
          <a:p>
            <a:r>
              <a:rPr lang="ru-RU" sz="4800" b="1" dirty="0"/>
              <a:t>Прием замечаний и предложений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0FCB095-6C6D-41F5-8FBD-3D56414B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95" y="1205605"/>
            <a:ext cx="4502791" cy="46522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24 часа, чтобы принять либо отклонить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Если в течение 24 часов не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отработаны – принимаются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автоматически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737E37-DE4A-49A0-80E5-00F118582F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230" t="2892" r="28434" b="24350"/>
          <a:stretch/>
        </p:blipFill>
        <p:spPr>
          <a:xfrm>
            <a:off x="4969301" y="1205605"/>
            <a:ext cx="6384499" cy="53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55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623</TotalTime>
  <Words>445</Words>
  <Application>Microsoft Office PowerPoint</Application>
  <PresentationFormat>Широкоэкранный</PresentationFormat>
  <Paragraphs>108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Проведение  общественных обсуждений и публичных слушаний  в системе ЕСИА</vt:lpstr>
      <vt:lpstr>О системе</vt:lpstr>
      <vt:lpstr>Функционал позволяет</vt:lpstr>
      <vt:lpstr>Этапы работы в системе</vt:lpstr>
      <vt:lpstr>Работа в личном кабинете</vt:lpstr>
      <vt:lpstr>Заполнение формы</vt:lpstr>
      <vt:lpstr>Публикация</vt:lpstr>
      <vt:lpstr>Что видит пользователь</vt:lpstr>
      <vt:lpstr>Прием замечаний и предложений</vt:lpstr>
      <vt:lpstr>Отклонение замечаний и предложений</vt:lpstr>
      <vt:lpstr>Подготовка к проведению</vt:lpstr>
      <vt:lpstr>День ПС/ОП</vt:lpstr>
      <vt:lpstr>Подведение итогов</vt:lpstr>
      <vt:lpstr>Итоги подведены</vt:lpstr>
      <vt:lpstr>Итоги подведены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общественных обсуждений и публичных слушаний в системе ЕСИА</dc:title>
  <dc:creator>Королёва Анастасия Юрьевна</dc:creator>
  <cp:lastModifiedBy>Андрей Евгеньевич Курганов</cp:lastModifiedBy>
  <cp:revision>40</cp:revision>
  <dcterms:created xsi:type="dcterms:W3CDTF">2022-12-21T13:02:51Z</dcterms:created>
  <dcterms:modified xsi:type="dcterms:W3CDTF">2022-12-23T11:02:06Z</dcterms:modified>
</cp:coreProperties>
</file>