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353" r:id="rId3"/>
    <p:sldId id="358" r:id="rId4"/>
    <p:sldId id="370" r:id="rId5"/>
    <p:sldId id="352" r:id="rId6"/>
    <p:sldId id="360" r:id="rId7"/>
    <p:sldId id="369" r:id="rId8"/>
    <p:sldId id="364" r:id="rId9"/>
    <p:sldId id="361" r:id="rId10"/>
    <p:sldId id="376" r:id="rId11"/>
    <p:sldId id="372" r:id="rId12"/>
    <p:sldId id="371" r:id="rId13"/>
    <p:sldId id="374" r:id="rId14"/>
    <p:sldId id="375" r:id="rId15"/>
    <p:sldId id="378" r:id="rId16"/>
    <p:sldId id="373" r:id="rId17"/>
    <p:sldId id="367" r:id="rId18"/>
    <p:sldId id="365" r:id="rId19"/>
    <p:sldId id="377" r:id="rId20"/>
    <p:sldId id="359" r:id="rId21"/>
    <p:sldId id="35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FC99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746" y="-9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от 5 000 до 10 000 рублей</c:v>
                </c:pt>
                <c:pt idx="1">
                  <c:v>от 2 000 до 5 000 рублей</c:v>
                </c:pt>
                <c:pt idx="2">
                  <c:v>от 1 000 до 2 000 рублей</c:v>
                </c:pt>
                <c:pt idx="3">
                  <c:v>то 500 до 1 000 рублей</c:v>
                </c:pt>
                <c:pt idx="4">
                  <c:v>до 500 рублей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0.09</c:v>
                </c:pt>
                <c:pt idx="1">
                  <c:v>0.17</c:v>
                </c:pt>
                <c:pt idx="2">
                  <c:v>0.06</c:v>
                </c:pt>
                <c:pt idx="3">
                  <c:v>0.28000000000000003</c:v>
                </c:pt>
                <c:pt idx="4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32-4CAB-9A4C-6540F440D33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68806912"/>
        <c:axId val="70755456"/>
      </c:barChart>
      <c:catAx>
        <c:axId val="68806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197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0755456"/>
        <c:crosses val="autoZero"/>
        <c:auto val="1"/>
        <c:lblAlgn val="ctr"/>
        <c:lblOffset val="100"/>
        <c:noMultiLvlLbl val="0"/>
      </c:catAx>
      <c:valAx>
        <c:axId val="7075545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68806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72507905314687104"/>
          <c:y val="0.11018524714997531"/>
          <c:w val="0.25481172866690538"/>
          <c:h val="0.8741015527085779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7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195-4094-887D-3F834920BEE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195-4094-887D-3F834920BEE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5AA-42A3-A735-054D605118D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195-4094-887D-3F834920BEE6}"/>
              </c:ext>
            </c:extLst>
          </c:dPt>
          <c:dLbls>
            <c:dLbl>
              <c:idx val="2"/>
              <c:layout>
                <c:manualLayout>
                  <c:x val="-4.2666131661395689E-3"/>
                  <c:y val="-1.4255568284370077E-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5AA-42A3-A735-054D605118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Штраф</c:v>
                </c:pt>
                <c:pt idx="1">
                  <c:v>Исправительные работы</c:v>
                </c:pt>
                <c:pt idx="2">
                  <c:v>Ограничение свободы</c:v>
                </c:pt>
                <c:pt idx="3">
                  <c:v>Освобождение от уголовной ответсвенности в связи с деятельным раскаянием или назначением судебного штрафа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0.79</c:v>
                </c:pt>
                <c:pt idx="1">
                  <c:v>0.11</c:v>
                </c:pt>
                <c:pt idx="2">
                  <c:v>0.02</c:v>
                </c:pt>
                <c:pt idx="3">
                  <c:v>0.08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5AA-42A3-A735-054D605118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458563199171453E-3"/>
          <c:y val="0.28162667121788881"/>
          <c:w val="0.66971201024882943"/>
          <c:h val="0.717796770242610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34A5E-1C0E-4001-8C87-36A2A74F57B8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CE558-DA30-4BFC-A90C-9CEB549CA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590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CE558-DA30-4BFC-A90C-9CEB549CA76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244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AD52-9F2B-4B4A-8D7B-50165144A9EA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3EE9F-5C7C-48F3-BD9F-56F7D4C86A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556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AD52-9F2B-4B4A-8D7B-50165144A9EA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3EE9F-5C7C-48F3-BD9F-56F7D4C86A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268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AD52-9F2B-4B4A-8D7B-50165144A9EA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3EE9F-5C7C-48F3-BD9F-56F7D4C86A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20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AD52-9F2B-4B4A-8D7B-50165144A9EA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3EE9F-5C7C-48F3-BD9F-56F7D4C86A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552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AD52-9F2B-4B4A-8D7B-50165144A9EA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3EE9F-5C7C-48F3-BD9F-56F7D4C86A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473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AD52-9F2B-4B4A-8D7B-50165144A9EA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3EE9F-5C7C-48F3-BD9F-56F7D4C86A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326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AD52-9F2B-4B4A-8D7B-50165144A9EA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3EE9F-5C7C-48F3-BD9F-56F7D4C86A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415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AD52-9F2B-4B4A-8D7B-50165144A9EA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3EE9F-5C7C-48F3-BD9F-56F7D4C86A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806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AD52-9F2B-4B4A-8D7B-50165144A9EA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3EE9F-5C7C-48F3-BD9F-56F7D4C86A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38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AD52-9F2B-4B4A-8D7B-50165144A9EA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3EE9F-5C7C-48F3-BD9F-56F7D4C86A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160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AD52-9F2B-4B4A-8D7B-50165144A9EA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3EE9F-5C7C-48F3-BD9F-56F7D4C86A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523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DAD52-9F2B-4B4A-8D7B-50165144A9EA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3EE9F-5C7C-48F3-BD9F-56F7D4C86A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830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14" Type="http://schemas.openxmlformats.org/officeDocument/2006/relationships/image" Target="../../word/media/image2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7411" y="4797152"/>
            <a:ext cx="8424936" cy="1728192"/>
          </a:xfrm>
          <a:solidFill>
            <a:schemeClr val="accent3">
              <a:lumMod val="40000"/>
              <a:lumOff val="60000"/>
              <a:alpha val="54000"/>
            </a:schemeClr>
          </a:solidFill>
          <a:ln/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>
            <a:normAutofit fontScale="55000" lnSpcReduction="20000"/>
          </a:bodyPr>
          <a:lstStyle/>
          <a:p>
            <a:pPr fontAlgn="auto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endParaRPr lang="ru-RU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ru-RU" sz="36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Трунцевский</a:t>
            </a:r>
            <a:r>
              <a:rPr lang="ru-RU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Юрий Владимирович 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ведущий научный сотрудник 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отдела методологии противодействия коррупции 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Института законодательства и сравнительного правоведения 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при Правительстве Российской Федерации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доктор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юридических наук, профессор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6641" y="2420888"/>
            <a:ext cx="828092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/>
              <a:t>Предупреждение бытовой коррупции на муниципальном уровне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8" name="Picture 7" descr="logo-iza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920" y="108662"/>
            <a:ext cx="1630362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3CD17-4276-4348-BA10-F8EF93BF07B2}" type="slidenum">
              <a:rPr lang="ru-RU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4025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800" y="116632"/>
            <a:ext cx="8856984" cy="655564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под </a:t>
            </a:r>
            <a:r>
              <a:rPr lang="ru-RU" sz="2000" b="1" i="1" dirty="0" smtClean="0">
                <a:solidFill>
                  <a:srgbClr val="FF0000"/>
                </a:solidFill>
              </a:rPr>
              <a:t>БЫТОВОЙ КОРРУПЦИЙ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следует </a:t>
            </a:r>
            <a:r>
              <a:rPr lang="ru-RU" sz="2000" dirty="0">
                <a:solidFill>
                  <a:schemeClr val="bg1"/>
                </a:solidFill>
              </a:rPr>
              <a:t>понимать </a:t>
            </a:r>
            <a:r>
              <a:rPr lang="ru-RU" sz="2000" b="1" dirty="0">
                <a:solidFill>
                  <a:schemeClr val="bg1"/>
                </a:solidFill>
              </a:rPr>
              <a:t>явление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i="1" dirty="0">
                <a:solidFill>
                  <a:schemeClr val="bg1"/>
                </a:solidFill>
              </a:rPr>
              <a:t>имеющее</a:t>
            </a:r>
            <a:r>
              <a:rPr lang="ru-RU" sz="2000" dirty="0">
                <a:solidFill>
                  <a:schemeClr val="bg1"/>
                </a:solidFill>
              </a:rPr>
              <a:t> глубокие исторические корни и всепроникающий характер на уровне повседневных потребностей обычных граждан в жизненно важных сферах социальных услуг (охрана здоровья, образование, ЖКХ и экономическая активность), </a:t>
            </a:r>
            <a:r>
              <a:rPr lang="ru-RU" sz="2000" i="1" dirty="0">
                <a:solidFill>
                  <a:schemeClr val="bg1"/>
                </a:solidFill>
              </a:rPr>
              <a:t>порождаемое</a:t>
            </a:r>
            <a:r>
              <a:rPr lang="ru-RU" sz="2000" dirty="0">
                <a:solidFill>
                  <a:schemeClr val="bg1"/>
                </a:solidFill>
              </a:rPr>
              <a:t> взаимодействием рядовых граждан и чиновников низового и среднего уровня, </a:t>
            </a:r>
            <a:r>
              <a:rPr lang="ru-RU" sz="2000" i="1" dirty="0">
                <a:solidFill>
                  <a:schemeClr val="bg1"/>
                </a:solidFill>
              </a:rPr>
              <a:t>обусловленное</a:t>
            </a:r>
            <a:r>
              <a:rPr lang="ru-RU" sz="2000" dirty="0">
                <a:solidFill>
                  <a:schemeClr val="bg1"/>
                </a:solidFill>
              </a:rPr>
              <a:t> низким экономическим развитием государства, раздутым  неэффективным бюрократическим аппаратом и плохим  администрированием социальных услуг,  </a:t>
            </a:r>
            <a:r>
              <a:rPr lang="ru-RU" sz="2000" i="1" dirty="0">
                <a:solidFill>
                  <a:schemeClr val="bg1"/>
                </a:solidFill>
              </a:rPr>
              <a:t>поддерживаемое</a:t>
            </a:r>
            <a:r>
              <a:rPr lang="ru-RU" sz="2000" dirty="0">
                <a:solidFill>
                  <a:schemeClr val="bg1"/>
                </a:solidFill>
              </a:rPr>
              <a:t> населением как часть социального порядка (привычка), должная форма преодоления административных барьеров и «решения» бытовых проблем,  а чиновниками – как компенсация недостаточных зарплат, </a:t>
            </a:r>
            <a:r>
              <a:rPr lang="ru-RU" sz="2000" i="1" dirty="0">
                <a:solidFill>
                  <a:schemeClr val="bg1"/>
                </a:solidFill>
              </a:rPr>
              <a:t>влекущее</a:t>
            </a:r>
            <a:r>
              <a:rPr lang="ru-RU" sz="2000" dirty="0">
                <a:solidFill>
                  <a:schemeClr val="bg1"/>
                </a:solidFill>
              </a:rPr>
              <a:t> системные разрушительные последствия, подрывающие доверие к власти и общественным институтам, выражающиеся в нарушении равноправия к доступу государственных (муниципальных) услуг, </a:t>
            </a:r>
            <a:r>
              <a:rPr lang="ru-RU" sz="2000" i="1" dirty="0">
                <a:solidFill>
                  <a:schemeClr val="bg1"/>
                </a:solidFill>
              </a:rPr>
              <a:t>искоренение</a:t>
            </a:r>
            <a:r>
              <a:rPr lang="ru-RU" sz="2000" dirty="0">
                <a:solidFill>
                  <a:schemeClr val="bg1"/>
                </a:solidFill>
              </a:rPr>
              <a:t> (снижение уровня) которого на уровне страны возможно только при совпадении действий государства и гражданского общества, их взаимного желания в борьбе с коррупцией, </a:t>
            </a:r>
            <a:r>
              <a:rPr lang="ru-RU" sz="2000" i="1" dirty="0">
                <a:solidFill>
                  <a:schemeClr val="bg1"/>
                </a:solidFill>
              </a:rPr>
              <a:t>путем</a:t>
            </a:r>
            <a:r>
              <a:rPr lang="ru-RU" sz="2000" dirty="0">
                <a:solidFill>
                  <a:schemeClr val="bg1"/>
                </a:solidFill>
              </a:rPr>
              <a:t> массового неприятия такой коррупции, повышения информированности и бдительности населения, прозрачности и открытости процедур и процессов принятия решений на государственной (муниципальной) службе, подотчетности соответствующих учреждений при поставках услуг</a:t>
            </a:r>
          </a:p>
        </p:txBody>
      </p:sp>
    </p:spTree>
    <p:extLst>
      <p:ext uri="{BB962C8B-B14F-4D97-AF65-F5344CB8AC3E}">
        <p14:creationId xmlns:p14="http://schemas.microsoft.com/office/powerpoint/2010/main" val="57475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76000"/>
          </a:xfrm>
          <a:prstGeom prst="rect">
            <a:avLst/>
          </a:prstGeom>
          <a:pattFill prst="wdUpDiag">
            <a:fgClr>
              <a:schemeClr val="bg1">
                <a:lumMod val="85000"/>
              </a:schemeClr>
            </a:fgClr>
            <a:bgClr>
              <a:schemeClr val="bg2"/>
            </a:bgClr>
          </a:pattFill>
          <a:ln w="0" cap="rnd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6712529"/>
            <a:ext cx="9144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4" name="Прямоугольник 7"/>
          <p:cNvSpPr/>
          <p:nvPr/>
        </p:nvSpPr>
        <p:spPr>
          <a:xfrm>
            <a:off x="647699" y="205339"/>
            <a:ext cx="8496301" cy="855523"/>
          </a:xfrm>
          <a:custGeom>
            <a:avLst/>
            <a:gdLst>
              <a:gd name="connsiteX0" fmla="*/ 0 w 6816436"/>
              <a:gd name="connsiteY0" fmla="*/ 0 h 1544140"/>
              <a:gd name="connsiteX1" fmla="*/ 6816436 w 6816436"/>
              <a:gd name="connsiteY1" fmla="*/ 0 h 1544140"/>
              <a:gd name="connsiteX2" fmla="*/ 6816436 w 6816436"/>
              <a:gd name="connsiteY2" fmla="*/ 1544140 h 1544140"/>
              <a:gd name="connsiteX3" fmla="*/ 0 w 6816436"/>
              <a:gd name="connsiteY3" fmla="*/ 1544140 h 1544140"/>
              <a:gd name="connsiteX4" fmla="*/ 0 w 6816436"/>
              <a:gd name="connsiteY4" fmla="*/ 0 h 1544140"/>
              <a:gd name="connsiteX0" fmla="*/ 0 w 6816436"/>
              <a:gd name="connsiteY0" fmla="*/ 0 h 1544140"/>
              <a:gd name="connsiteX1" fmla="*/ 6816436 w 6816436"/>
              <a:gd name="connsiteY1" fmla="*/ 0 h 1544140"/>
              <a:gd name="connsiteX2" fmla="*/ 6816436 w 6816436"/>
              <a:gd name="connsiteY2" fmla="*/ 1544140 h 1544140"/>
              <a:gd name="connsiteX3" fmla="*/ 872836 w 6816436"/>
              <a:gd name="connsiteY3" fmla="*/ 1544140 h 1544140"/>
              <a:gd name="connsiteX4" fmla="*/ 0 w 6816436"/>
              <a:gd name="connsiteY4" fmla="*/ 0 h 1544140"/>
              <a:gd name="connsiteX0" fmla="*/ 0 w 6816436"/>
              <a:gd name="connsiteY0" fmla="*/ 0 h 1544140"/>
              <a:gd name="connsiteX1" fmla="*/ 6816436 w 6816436"/>
              <a:gd name="connsiteY1" fmla="*/ 0 h 1544140"/>
              <a:gd name="connsiteX2" fmla="*/ 6816436 w 6816436"/>
              <a:gd name="connsiteY2" fmla="*/ 1544140 h 1544140"/>
              <a:gd name="connsiteX3" fmla="*/ 731520 w 6816436"/>
              <a:gd name="connsiteY3" fmla="*/ 1544140 h 1544140"/>
              <a:gd name="connsiteX4" fmla="*/ 0 w 6816436"/>
              <a:gd name="connsiteY4" fmla="*/ 0 h 1544140"/>
              <a:gd name="connsiteX0" fmla="*/ 0 w 6632133"/>
              <a:gd name="connsiteY0" fmla="*/ 12605 h 1544140"/>
              <a:gd name="connsiteX1" fmla="*/ 6632133 w 6632133"/>
              <a:gd name="connsiteY1" fmla="*/ 0 h 1544140"/>
              <a:gd name="connsiteX2" fmla="*/ 6632133 w 6632133"/>
              <a:gd name="connsiteY2" fmla="*/ 1544140 h 1544140"/>
              <a:gd name="connsiteX3" fmla="*/ 547217 w 6632133"/>
              <a:gd name="connsiteY3" fmla="*/ 1544140 h 1544140"/>
              <a:gd name="connsiteX4" fmla="*/ 0 w 6632133"/>
              <a:gd name="connsiteY4" fmla="*/ 12605 h 1544140"/>
              <a:gd name="connsiteX0" fmla="*/ 0 w 6405006"/>
              <a:gd name="connsiteY0" fmla="*/ 0 h 1546192"/>
              <a:gd name="connsiteX1" fmla="*/ 6405006 w 6405006"/>
              <a:gd name="connsiteY1" fmla="*/ 2052 h 1546192"/>
              <a:gd name="connsiteX2" fmla="*/ 6405006 w 6405006"/>
              <a:gd name="connsiteY2" fmla="*/ 1546192 h 1546192"/>
              <a:gd name="connsiteX3" fmla="*/ 320090 w 6405006"/>
              <a:gd name="connsiteY3" fmla="*/ 1546192 h 1546192"/>
              <a:gd name="connsiteX4" fmla="*/ 0 w 6405006"/>
              <a:gd name="connsiteY4" fmla="*/ 0 h 1546192"/>
              <a:gd name="connsiteX0" fmla="*/ 0 w 6425826"/>
              <a:gd name="connsiteY0" fmla="*/ 4666 h 1544140"/>
              <a:gd name="connsiteX1" fmla="*/ 6425826 w 6425826"/>
              <a:gd name="connsiteY1" fmla="*/ 0 h 1544140"/>
              <a:gd name="connsiteX2" fmla="*/ 6425826 w 6425826"/>
              <a:gd name="connsiteY2" fmla="*/ 1544140 h 1544140"/>
              <a:gd name="connsiteX3" fmla="*/ 340910 w 6425826"/>
              <a:gd name="connsiteY3" fmla="*/ 1544140 h 1544140"/>
              <a:gd name="connsiteX4" fmla="*/ 0 w 6425826"/>
              <a:gd name="connsiteY4" fmla="*/ 4666 h 154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25826" h="1544140">
                <a:moveTo>
                  <a:pt x="0" y="4666"/>
                </a:moveTo>
                <a:lnTo>
                  <a:pt x="6425826" y="0"/>
                </a:lnTo>
                <a:lnTo>
                  <a:pt x="6425826" y="1544140"/>
                </a:lnTo>
                <a:lnTo>
                  <a:pt x="340910" y="1544140"/>
                </a:lnTo>
                <a:lnTo>
                  <a:pt x="0" y="466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71" y="208506"/>
            <a:ext cx="657392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238596" y="275718"/>
            <a:ext cx="7905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Бытовая </a:t>
            </a:r>
            <a:r>
              <a:rPr lang="ru-RU" sz="2800" b="1" dirty="0">
                <a:solidFill>
                  <a:schemeClr val="bg1"/>
                </a:solidFill>
              </a:rPr>
              <a:t>(мелкая) коррупция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0862"/>
            <a:ext cx="9143999" cy="57971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388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76000"/>
          </a:xfrm>
          <a:prstGeom prst="rect">
            <a:avLst/>
          </a:prstGeom>
          <a:pattFill prst="wdUpDiag">
            <a:fgClr>
              <a:schemeClr val="bg1">
                <a:lumMod val="85000"/>
              </a:schemeClr>
            </a:fgClr>
            <a:bgClr>
              <a:schemeClr val="bg2"/>
            </a:bgClr>
          </a:pattFill>
          <a:ln w="0" cap="rnd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6712529"/>
            <a:ext cx="9144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4" name="Прямоугольник 7"/>
          <p:cNvSpPr/>
          <p:nvPr/>
        </p:nvSpPr>
        <p:spPr>
          <a:xfrm>
            <a:off x="647700" y="208506"/>
            <a:ext cx="8496301" cy="855523"/>
          </a:xfrm>
          <a:custGeom>
            <a:avLst/>
            <a:gdLst>
              <a:gd name="connsiteX0" fmla="*/ 0 w 6816436"/>
              <a:gd name="connsiteY0" fmla="*/ 0 h 1544140"/>
              <a:gd name="connsiteX1" fmla="*/ 6816436 w 6816436"/>
              <a:gd name="connsiteY1" fmla="*/ 0 h 1544140"/>
              <a:gd name="connsiteX2" fmla="*/ 6816436 w 6816436"/>
              <a:gd name="connsiteY2" fmla="*/ 1544140 h 1544140"/>
              <a:gd name="connsiteX3" fmla="*/ 0 w 6816436"/>
              <a:gd name="connsiteY3" fmla="*/ 1544140 h 1544140"/>
              <a:gd name="connsiteX4" fmla="*/ 0 w 6816436"/>
              <a:gd name="connsiteY4" fmla="*/ 0 h 1544140"/>
              <a:gd name="connsiteX0" fmla="*/ 0 w 6816436"/>
              <a:gd name="connsiteY0" fmla="*/ 0 h 1544140"/>
              <a:gd name="connsiteX1" fmla="*/ 6816436 w 6816436"/>
              <a:gd name="connsiteY1" fmla="*/ 0 h 1544140"/>
              <a:gd name="connsiteX2" fmla="*/ 6816436 w 6816436"/>
              <a:gd name="connsiteY2" fmla="*/ 1544140 h 1544140"/>
              <a:gd name="connsiteX3" fmla="*/ 872836 w 6816436"/>
              <a:gd name="connsiteY3" fmla="*/ 1544140 h 1544140"/>
              <a:gd name="connsiteX4" fmla="*/ 0 w 6816436"/>
              <a:gd name="connsiteY4" fmla="*/ 0 h 1544140"/>
              <a:gd name="connsiteX0" fmla="*/ 0 w 6816436"/>
              <a:gd name="connsiteY0" fmla="*/ 0 h 1544140"/>
              <a:gd name="connsiteX1" fmla="*/ 6816436 w 6816436"/>
              <a:gd name="connsiteY1" fmla="*/ 0 h 1544140"/>
              <a:gd name="connsiteX2" fmla="*/ 6816436 w 6816436"/>
              <a:gd name="connsiteY2" fmla="*/ 1544140 h 1544140"/>
              <a:gd name="connsiteX3" fmla="*/ 731520 w 6816436"/>
              <a:gd name="connsiteY3" fmla="*/ 1544140 h 1544140"/>
              <a:gd name="connsiteX4" fmla="*/ 0 w 6816436"/>
              <a:gd name="connsiteY4" fmla="*/ 0 h 1544140"/>
              <a:gd name="connsiteX0" fmla="*/ 0 w 6632133"/>
              <a:gd name="connsiteY0" fmla="*/ 12605 h 1544140"/>
              <a:gd name="connsiteX1" fmla="*/ 6632133 w 6632133"/>
              <a:gd name="connsiteY1" fmla="*/ 0 h 1544140"/>
              <a:gd name="connsiteX2" fmla="*/ 6632133 w 6632133"/>
              <a:gd name="connsiteY2" fmla="*/ 1544140 h 1544140"/>
              <a:gd name="connsiteX3" fmla="*/ 547217 w 6632133"/>
              <a:gd name="connsiteY3" fmla="*/ 1544140 h 1544140"/>
              <a:gd name="connsiteX4" fmla="*/ 0 w 6632133"/>
              <a:gd name="connsiteY4" fmla="*/ 12605 h 1544140"/>
              <a:gd name="connsiteX0" fmla="*/ 0 w 6405006"/>
              <a:gd name="connsiteY0" fmla="*/ 0 h 1546192"/>
              <a:gd name="connsiteX1" fmla="*/ 6405006 w 6405006"/>
              <a:gd name="connsiteY1" fmla="*/ 2052 h 1546192"/>
              <a:gd name="connsiteX2" fmla="*/ 6405006 w 6405006"/>
              <a:gd name="connsiteY2" fmla="*/ 1546192 h 1546192"/>
              <a:gd name="connsiteX3" fmla="*/ 320090 w 6405006"/>
              <a:gd name="connsiteY3" fmla="*/ 1546192 h 1546192"/>
              <a:gd name="connsiteX4" fmla="*/ 0 w 6405006"/>
              <a:gd name="connsiteY4" fmla="*/ 0 h 1546192"/>
              <a:gd name="connsiteX0" fmla="*/ 0 w 6425826"/>
              <a:gd name="connsiteY0" fmla="*/ 4666 h 1544140"/>
              <a:gd name="connsiteX1" fmla="*/ 6425826 w 6425826"/>
              <a:gd name="connsiteY1" fmla="*/ 0 h 1544140"/>
              <a:gd name="connsiteX2" fmla="*/ 6425826 w 6425826"/>
              <a:gd name="connsiteY2" fmla="*/ 1544140 h 1544140"/>
              <a:gd name="connsiteX3" fmla="*/ 340910 w 6425826"/>
              <a:gd name="connsiteY3" fmla="*/ 1544140 h 1544140"/>
              <a:gd name="connsiteX4" fmla="*/ 0 w 6425826"/>
              <a:gd name="connsiteY4" fmla="*/ 4666 h 154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25826" h="1544140">
                <a:moveTo>
                  <a:pt x="0" y="4666"/>
                </a:moveTo>
                <a:lnTo>
                  <a:pt x="6425826" y="0"/>
                </a:lnTo>
                <a:lnTo>
                  <a:pt x="6425826" y="1544140"/>
                </a:lnTo>
                <a:lnTo>
                  <a:pt x="340910" y="1544140"/>
                </a:lnTo>
                <a:lnTo>
                  <a:pt x="0" y="466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71" y="208506"/>
            <a:ext cx="657392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238597" y="509785"/>
            <a:ext cx="7905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Бытовая </a:t>
            </a:r>
            <a:r>
              <a:rPr lang="ru-RU" sz="2400" b="1" dirty="0">
                <a:solidFill>
                  <a:schemeClr val="bg1"/>
                </a:solidFill>
              </a:rPr>
              <a:t>(мелкая) коррупция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"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3854">
            <a:off x="6736255" y="2137324"/>
            <a:ext cx="2170049" cy="120895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15537" y="1287790"/>
            <a:ext cx="6891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Размер мелкой взятки по ст. 291.2 УК РФ</a:t>
            </a:r>
            <a:endParaRPr lang="ru-RU" sz="2400" b="1" dirty="0"/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510657962"/>
              </p:ext>
            </p:extLst>
          </p:nvPr>
        </p:nvGraphicFramePr>
        <p:xfrm>
          <a:off x="273339" y="1695114"/>
          <a:ext cx="6096000" cy="2326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227580394"/>
              </p:ext>
            </p:extLst>
          </p:nvPr>
        </p:nvGraphicFramePr>
        <p:xfrm>
          <a:off x="240578" y="3998245"/>
          <a:ext cx="8662843" cy="2525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15537" y="3979918"/>
            <a:ext cx="6053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Наказания по мелкой взятке (ст. 291.2 УК РФ) (приговоров)</a:t>
            </a:r>
          </a:p>
        </p:txBody>
      </p:sp>
    </p:spTree>
    <p:extLst>
      <p:ext uri="{BB962C8B-B14F-4D97-AF65-F5344CB8AC3E}">
        <p14:creationId xmlns:p14="http://schemas.microsoft.com/office/powerpoint/2010/main" val="80359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9525"/>
            <a:ext cx="8496944" cy="6877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745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9036496" cy="6669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949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1447422"/>
              </p:ext>
            </p:extLst>
          </p:nvPr>
        </p:nvGraphicFramePr>
        <p:xfrm>
          <a:off x="179512" y="0"/>
          <a:ext cx="8784976" cy="68580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0164"/>
                <a:gridCol w="1819922"/>
                <a:gridCol w="2470287"/>
                <a:gridCol w="1263429"/>
                <a:gridCol w="1181174"/>
              </a:tblGrid>
              <a:tr h="499658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94510" algn="l"/>
                        </a:tabLst>
                      </a:pPr>
                      <a:r>
                        <a:rPr lang="ru-RU" sz="1800" dirty="0">
                          <a:effectLst/>
                        </a:rPr>
                        <a:t>Виды экономической деятельности, подверженные мелкому взяточничеству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70" marR="4987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12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94510" algn="l"/>
                        </a:tabLst>
                      </a:pPr>
                      <a:r>
                        <a:rPr lang="ru-RU" sz="1400" dirty="0">
                          <a:effectLst/>
                        </a:rPr>
                        <a:t>Код по классификатору справочника для заполнения документов первичного учета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70" marR="49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94510" algn="l"/>
                        </a:tabLst>
                      </a:pPr>
                      <a:r>
                        <a:rPr lang="ru-RU" sz="1400" dirty="0">
                          <a:effectLst/>
                        </a:rPr>
                        <a:t>Вид экономической деятельности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70" marR="498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94510" algn="l"/>
                        </a:tabLst>
                      </a:pPr>
                      <a:r>
                        <a:rPr lang="ru-RU" sz="1400" dirty="0">
                          <a:effectLst/>
                        </a:rPr>
                        <a:t>Направление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70" marR="498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94510" algn="l"/>
                        </a:tabLst>
                      </a:pPr>
                      <a:r>
                        <a:rPr lang="ru-RU" sz="1400">
                          <a:effectLst/>
                        </a:rPr>
                        <a:t>Доля, 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70" marR="498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9451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94510" algn="l"/>
                        </a:tabLst>
                      </a:pPr>
                      <a:r>
                        <a:rPr lang="ru-RU" sz="1400">
                          <a:effectLst/>
                        </a:rPr>
                        <a:t>Доля, 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94510" algn="l"/>
                        </a:tabLst>
                      </a:pPr>
                      <a:r>
                        <a:rPr lang="ru-RU" sz="1400">
                          <a:effectLst/>
                        </a:rPr>
                        <a:t>ИТОГО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70" marR="49870" marT="0" marB="0"/>
                </a:tc>
              </a:tr>
              <a:tr h="7354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94510" algn="l"/>
                        </a:tabLst>
                      </a:pPr>
                      <a:r>
                        <a:rPr lang="ru-RU" sz="1400">
                          <a:effectLst/>
                        </a:rPr>
                        <a:t>75240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70" marR="498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Правоохранительная </a:t>
                      </a:r>
                      <a:endParaRPr lang="ru-RU" sz="1600" b="1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9870" marR="498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Деятельность по обеспечению общественного порядка и безопасности</a:t>
                      </a:r>
                      <a:endParaRPr lang="ru-RU" sz="14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9870" marR="49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94510" algn="l"/>
                        </a:tabLst>
                      </a:pPr>
                      <a:r>
                        <a:rPr lang="ru-RU" sz="1400">
                          <a:effectLst/>
                        </a:rPr>
                        <a:t>8%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70" marR="4987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94510" algn="l"/>
                        </a:tabLst>
                      </a:pPr>
                      <a:r>
                        <a:rPr lang="ru-RU" sz="1400">
                          <a:effectLst/>
                        </a:rPr>
                        <a:t>25%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70" marR="49870" marT="0" marB="0"/>
                </a:tc>
              </a:tr>
              <a:tr h="4627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94510" algn="l"/>
                        </a:tabLst>
                      </a:pPr>
                      <a:r>
                        <a:rPr lang="ru-RU" sz="1400">
                          <a:effectLst/>
                        </a:rPr>
                        <a:t>75241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70" marR="498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-</a:t>
                      </a:r>
                      <a:endParaRPr lang="ru-RU" sz="1600" b="1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9870" marR="498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Деятельность органов внутренних дел</a:t>
                      </a:r>
                      <a:endParaRPr lang="ru-RU" sz="14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9870" marR="49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94510" algn="l"/>
                        </a:tabLst>
                      </a:pPr>
                      <a:r>
                        <a:rPr lang="ru-RU" sz="1400">
                          <a:effectLst/>
                        </a:rPr>
                        <a:t>17%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70" marR="4987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41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94510" algn="l"/>
                        </a:tabLst>
                      </a:pPr>
                      <a:r>
                        <a:rPr lang="ru-RU" sz="1400">
                          <a:effectLst/>
                        </a:rPr>
                        <a:t>80220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70" marR="498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Образование</a:t>
                      </a:r>
                      <a:endParaRPr lang="ru-RU" sz="1600" b="1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9870" marR="498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Начальное и среднее </a:t>
                      </a:r>
                      <a:r>
                        <a:rPr lang="ru-RU" sz="1400" dirty="0">
                          <a:effectLst/>
                        </a:rPr>
                        <a:t>профессиональное образование</a:t>
                      </a:r>
                      <a:endParaRPr lang="ru-RU" sz="14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9870" marR="49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94510" algn="l"/>
                        </a:tabLst>
                      </a:pPr>
                      <a:r>
                        <a:rPr lang="ru-RU" sz="1400" dirty="0">
                          <a:effectLst/>
                        </a:rPr>
                        <a:t>11%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70" marR="4987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94510" algn="l"/>
                        </a:tabLst>
                      </a:pPr>
                      <a:r>
                        <a:rPr lang="ru-RU" sz="1400">
                          <a:effectLst/>
                        </a:rPr>
                        <a:t>27%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70" marR="49870" marT="0" marB="0"/>
                </a:tc>
              </a:tr>
              <a:tr h="5761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94510" algn="l"/>
                        </a:tabLst>
                      </a:pPr>
                      <a:r>
                        <a:rPr lang="ru-RU" sz="1400">
                          <a:effectLst/>
                        </a:rPr>
                        <a:t>80300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70" marR="498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-</a:t>
                      </a:r>
                      <a:endParaRPr lang="ru-RU" sz="1600" b="1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9870" marR="498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Высшее профессиональное </a:t>
                      </a:r>
                      <a:r>
                        <a:rPr lang="ru-RU" sz="1400" dirty="0">
                          <a:effectLst/>
                        </a:rPr>
                        <a:t>образование</a:t>
                      </a:r>
                      <a:endParaRPr lang="ru-RU" sz="14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9870" marR="49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94510" algn="l"/>
                        </a:tabLst>
                      </a:pPr>
                      <a:r>
                        <a:rPr lang="ru-RU" sz="1400" dirty="0">
                          <a:effectLst/>
                        </a:rPr>
                        <a:t>16%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70" marR="4987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39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94510" algn="l"/>
                        </a:tabLst>
                      </a:pPr>
                      <a:r>
                        <a:rPr lang="ru-RU" sz="1400">
                          <a:effectLst/>
                        </a:rPr>
                        <a:t>85000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70" marR="498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Здравоохранение и предоставление социальных услуг</a:t>
                      </a:r>
                      <a:endParaRPr lang="ru-RU" sz="1600" b="1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9870" marR="498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Здравоохранение и предоставление социальных услуг</a:t>
                      </a:r>
                      <a:endParaRPr lang="ru-RU" sz="14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9870" marR="49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94510" algn="l"/>
                        </a:tabLst>
                      </a:pPr>
                      <a:r>
                        <a:rPr lang="ru-RU" sz="1400" dirty="0">
                          <a:effectLst/>
                        </a:rPr>
                        <a:t>7%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70" marR="49870" marT="0" marB="0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94510" algn="l"/>
                        </a:tabLst>
                      </a:pPr>
                      <a:r>
                        <a:rPr lang="ru-RU" sz="1400">
                          <a:effectLst/>
                        </a:rPr>
                        <a:t>31%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70" marR="49870" marT="0" marB="0"/>
                </a:tc>
              </a:tr>
              <a:tr h="5761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94510" algn="l"/>
                        </a:tabLst>
                      </a:pPr>
                      <a:r>
                        <a:rPr lang="ru-RU" sz="1400">
                          <a:effectLst/>
                        </a:rPr>
                        <a:t>85100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70" marR="498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9870" marR="498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Деятельность в области здравоохранения</a:t>
                      </a:r>
                      <a:endParaRPr lang="ru-RU" sz="14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9870" marR="49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94510" algn="l"/>
                        </a:tabLst>
                      </a:pPr>
                      <a:r>
                        <a:rPr lang="ru-RU" sz="1400" dirty="0">
                          <a:effectLst/>
                        </a:rPr>
                        <a:t>11%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70" marR="4987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27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94510" algn="l"/>
                        </a:tabLst>
                      </a:pPr>
                      <a:r>
                        <a:rPr lang="ru-RU" sz="1400">
                          <a:effectLst/>
                        </a:rPr>
                        <a:t>85110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70" marR="498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9870" marR="498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Деятельность лечебных учреждений</a:t>
                      </a:r>
                      <a:endParaRPr lang="ru-RU" sz="14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9870" marR="49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94510" algn="l"/>
                        </a:tabLst>
                      </a:pPr>
                      <a:r>
                        <a:rPr lang="ru-RU" sz="1400" dirty="0">
                          <a:effectLst/>
                        </a:rPr>
                        <a:t>5%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70" marR="4987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60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94510" algn="l"/>
                        </a:tabLst>
                      </a:pPr>
                      <a:r>
                        <a:rPr lang="ru-RU" sz="1400">
                          <a:effectLst/>
                        </a:rPr>
                        <a:t>85120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70" marR="498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9870" marR="498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Врачебная практика</a:t>
                      </a:r>
                      <a:endParaRPr lang="ru-RU" sz="14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9870" marR="49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94510" algn="l"/>
                        </a:tabLst>
                      </a:pPr>
                      <a:r>
                        <a:rPr lang="ru-RU" sz="1400" dirty="0">
                          <a:effectLst/>
                        </a:rPr>
                        <a:t>7%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70" marR="4987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87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94510" algn="l"/>
                        </a:tabLst>
                      </a:pPr>
                      <a:r>
                        <a:rPr lang="ru-RU" sz="1400">
                          <a:effectLst/>
                        </a:rPr>
                        <a:t>85200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70" marR="498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9870" marR="498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Ветеринарная деятельность</a:t>
                      </a:r>
                      <a:endParaRPr lang="ru-RU" sz="14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9870" marR="49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94510" algn="l"/>
                        </a:tabLst>
                      </a:pPr>
                      <a:r>
                        <a:rPr lang="ru-RU" sz="1400" dirty="0">
                          <a:effectLst/>
                        </a:rPr>
                        <a:t>менее 1%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70" marR="4987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002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59213"/>
            <a:ext cx="9144000" cy="6876000"/>
          </a:xfrm>
          <a:prstGeom prst="rect">
            <a:avLst/>
          </a:prstGeom>
          <a:pattFill prst="wdUpDiag">
            <a:fgClr>
              <a:schemeClr val="bg1">
                <a:lumMod val="85000"/>
              </a:schemeClr>
            </a:fgClr>
            <a:bgClr>
              <a:schemeClr val="bg2"/>
            </a:bgClr>
          </a:pattFill>
          <a:ln w="0" cap="rnd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6712529"/>
            <a:ext cx="9144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4" name="Прямоугольник 7"/>
          <p:cNvSpPr/>
          <p:nvPr/>
        </p:nvSpPr>
        <p:spPr>
          <a:xfrm>
            <a:off x="647700" y="208506"/>
            <a:ext cx="8496301" cy="855523"/>
          </a:xfrm>
          <a:custGeom>
            <a:avLst/>
            <a:gdLst>
              <a:gd name="connsiteX0" fmla="*/ 0 w 6816436"/>
              <a:gd name="connsiteY0" fmla="*/ 0 h 1544140"/>
              <a:gd name="connsiteX1" fmla="*/ 6816436 w 6816436"/>
              <a:gd name="connsiteY1" fmla="*/ 0 h 1544140"/>
              <a:gd name="connsiteX2" fmla="*/ 6816436 w 6816436"/>
              <a:gd name="connsiteY2" fmla="*/ 1544140 h 1544140"/>
              <a:gd name="connsiteX3" fmla="*/ 0 w 6816436"/>
              <a:gd name="connsiteY3" fmla="*/ 1544140 h 1544140"/>
              <a:gd name="connsiteX4" fmla="*/ 0 w 6816436"/>
              <a:gd name="connsiteY4" fmla="*/ 0 h 1544140"/>
              <a:gd name="connsiteX0" fmla="*/ 0 w 6816436"/>
              <a:gd name="connsiteY0" fmla="*/ 0 h 1544140"/>
              <a:gd name="connsiteX1" fmla="*/ 6816436 w 6816436"/>
              <a:gd name="connsiteY1" fmla="*/ 0 h 1544140"/>
              <a:gd name="connsiteX2" fmla="*/ 6816436 w 6816436"/>
              <a:gd name="connsiteY2" fmla="*/ 1544140 h 1544140"/>
              <a:gd name="connsiteX3" fmla="*/ 872836 w 6816436"/>
              <a:gd name="connsiteY3" fmla="*/ 1544140 h 1544140"/>
              <a:gd name="connsiteX4" fmla="*/ 0 w 6816436"/>
              <a:gd name="connsiteY4" fmla="*/ 0 h 1544140"/>
              <a:gd name="connsiteX0" fmla="*/ 0 w 6816436"/>
              <a:gd name="connsiteY0" fmla="*/ 0 h 1544140"/>
              <a:gd name="connsiteX1" fmla="*/ 6816436 w 6816436"/>
              <a:gd name="connsiteY1" fmla="*/ 0 h 1544140"/>
              <a:gd name="connsiteX2" fmla="*/ 6816436 w 6816436"/>
              <a:gd name="connsiteY2" fmla="*/ 1544140 h 1544140"/>
              <a:gd name="connsiteX3" fmla="*/ 731520 w 6816436"/>
              <a:gd name="connsiteY3" fmla="*/ 1544140 h 1544140"/>
              <a:gd name="connsiteX4" fmla="*/ 0 w 6816436"/>
              <a:gd name="connsiteY4" fmla="*/ 0 h 1544140"/>
              <a:gd name="connsiteX0" fmla="*/ 0 w 6632133"/>
              <a:gd name="connsiteY0" fmla="*/ 12605 h 1544140"/>
              <a:gd name="connsiteX1" fmla="*/ 6632133 w 6632133"/>
              <a:gd name="connsiteY1" fmla="*/ 0 h 1544140"/>
              <a:gd name="connsiteX2" fmla="*/ 6632133 w 6632133"/>
              <a:gd name="connsiteY2" fmla="*/ 1544140 h 1544140"/>
              <a:gd name="connsiteX3" fmla="*/ 547217 w 6632133"/>
              <a:gd name="connsiteY3" fmla="*/ 1544140 h 1544140"/>
              <a:gd name="connsiteX4" fmla="*/ 0 w 6632133"/>
              <a:gd name="connsiteY4" fmla="*/ 12605 h 1544140"/>
              <a:gd name="connsiteX0" fmla="*/ 0 w 6405006"/>
              <a:gd name="connsiteY0" fmla="*/ 0 h 1546192"/>
              <a:gd name="connsiteX1" fmla="*/ 6405006 w 6405006"/>
              <a:gd name="connsiteY1" fmla="*/ 2052 h 1546192"/>
              <a:gd name="connsiteX2" fmla="*/ 6405006 w 6405006"/>
              <a:gd name="connsiteY2" fmla="*/ 1546192 h 1546192"/>
              <a:gd name="connsiteX3" fmla="*/ 320090 w 6405006"/>
              <a:gd name="connsiteY3" fmla="*/ 1546192 h 1546192"/>
              <a:gd name="connsiteX4" fmla="*/ 0 w 6405006"/>
              <a:gd name="connsiteY4" fmla="*/ 0 h 1546192"/>
              <a:gd name="connsiteX0" fmla="*/ 0 w 6425826"/>
              <a:gd name="connsiteY0" fmla="*/ 4666 h 1544140"/>
              <a:gd name="connsiteX1" fmla="*/ 6425826 w 6425826"/>
              <a:gd name="connsiteY1" fmla="*/ 0 h 1544140"/>
              <a:gd name="connsiteX2" fmla="*/ 6425826 w 6425826"/>
              <a:gd name="connsiteY2" fmla="*/ 1544140 h 1544140"/>
              <a:gd name="connsiteX3" fmla="*/ 340910 w 6425826"/>
              <a:gd name="connsiteY3" fmla="*/ 1544140 h 1544140"/>
              <a:gd name="connsiteX4" fmla="*/ 0 w 6425826"/>
              <a:gd name="connsiteY4" fmla="*/ 4666 h 154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25826" h="1544140">
                <a:moveTo>
                  <a:pt x="0" y="4666"/>
                </a:moveTo>
                <a:lnTo>
                  <a:pt x="6425826" y="0"/>
                </a:lnTo>
                <a:lnTo>
                  <a:pt x="6425826" y="1544140"/>
                </a:lnTo>
                <a:lnTo>
                  <a:pt x="340910" y="1544140"/>
                </a:lnTo>
                <a:lnTo>
                  <a:pt x="0" y="466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71" y="208506"/>
            <a:ext cx="657392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246909" y="159213"/>
            <a:ext cx="66501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Основные </a:t>
            </a:r>
            <a:r>
              <a:rPr lang="ru-RU" sz="2800" b="1" dirty="0">
                <a:solidFill>
                  <a:schemeClr val="bg1"/>
                </a:solidFill>
              </a:rPr>
              <a:t>пути воздействия на состояние преступности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9374" y="1469009"/>
            <a:ext cx="37227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Большинство уголовных дел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о взяточничестве базируется на данных, полученных в результате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ОРМ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120" y="1469009"/>
            <a:ext cx="4406718" cy="293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48" y="4267485"/>
            <a:ext cx="3994272" cy="22428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37"/>
          <a:stretch/>
        </p:blipFill>
        <p:spPr>
          <a:xfrm>
            <a:off x="4398119" y="4262507"/>
            <a:ext cx="4406719" cy="224635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90" y="1122906"/>
            <a:ext cx="555516" cy="50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06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C1BBB9CD-5A01-4B34-BDEC-B5A2549E0E86}"/>
              </a:ext>
            </a:extLst>
          </p:cNvPr>
          <p:cNvSpPr/>
          <p:nvPr/>
        </p:nvSpPr>
        <p:spPr>
          <a:xfrm>
            <a:off x="251520" y="0"/>
            <a:ext cx="8640960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Коррупция </a:t>
            </a:r>
            <a:r>
              <a:rPr lang="ru-RU" sz="2800" dirty="0"/>
              <a:t>в бизнесе.</a:t>
            </a:r>
          </a:p>
          <a:p>
            <a:r>
              <a:rPr lang="ru-RU" sz="2800" b="1" dirty="0"/>
              <a:t>Рис. Виды организаций, содержащихся в Реестре</a:t>
            </a:r>
            <a:r>
              <a:rPr lang="ru-RU" sz="2800" dirty="0"/>
              <a:t>, привлеченных к административной ответственности по статье 19.28 КоАП РФ</a:t>
            </a:r>
            <a:endParaRPr lang="ru-RU" sz="2800" dirty="0">
              <a:solidFill>
                <a:prstClr val="black"/>
              </a:solidFill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96DAC541-7B7A-43D3-8B79-37D633B846F1}">
                <asvg:svgBlip xmlns:lc="http://schemas.openxmlformats.org/drawingml/2006/lockedCanvas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r:embed="rId14"/>
              </a:ext>
            </a:extLst>
          </a:blip>
          <a:stretch>
            <a:fillRect/>
          </a:stretch>
        </p:blipFill>
        <p:spPr>
          <a:xfrm>
            <a:off x="251520" y="1815882"/>
            <a:ext cx="8640960" cy="504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58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274638"/>
            <a:ext cx="8784976" cy="1714202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Типичный (</a:t>
            </a:r>
            <a:r>
              <a:rPr lang="ru-RU" dirty="0"/>
              <a:t>усредненный) портрет отечественной </a:t>
            </a:r>
            <a:r>
              <a:rPr lang="ru-RU" dirty="0" smtClean="0"/>
              <a:t>организации –взяткодателя (реестр ЮЛ) ст. 19.28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204864"/>
            <a:ext cx="8784976" cy="44644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создана </a:t>
            </a:r>
            <a:r>
              <a:rPr lang="ru-RU" dirty="0"/>
              <a:t>в 2011-2016 гг.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Приволжском либо в Центральном ФО </a:t>
            </a:r>
            <a:endParaRPr lang="ru-RU" dirty="0" smtClean="0"/>
          </a:p>
          <a:p>
            <a:r>
              <a:rPr lang="ru-RU" dirty="0" smtClean="0"/>
              <a:t>общество </a:t>
            </a:r>
            <a:r>
              <a:rPr lang="ru-RU" dirty="0"/>
              <a:t>с ограниченной ответственностью – субъект </a:t>
            </a:r>
            <a:r>
              <a:rPr lang="ru-RU" dirty="0" smtClean="0"/>
              <a:t>МСП </a:t>
            </a:r>
          </a:p>
          <a:p>
            <a:r>
              <a:rPr lang="ru-RU" dirty="0" smtClean="0"/>
              <a:t>занимающееся </a:t>
            </a:r>
            <a:r>
              <a:rPr lang="ru-RU" dirty="0"/>
              <a:t>строительством либо </a:t>
            </a:r>
            <a:r>
              <a:rPr lang="ru-RU" dirty="0" smtClean="0"/>
              <a:t>торговлей </a:t>
            </a:r>
          </a:p>
          <a:p>
            <a:r>
              <a:rPr lang="ru-RU" dirty="0" smtClean="0"/>
              <a:t>числится </a:t>
            </a:r>
            <a:r>
              <a:rPr lang="ru-RU" dirty="0"/>
              <a:t>от 1 до 5 </a:t>
            </a:r>
            <a:r>
              <a:rPr lang="ru-RU" dirty="0" smtClean="0"/>
              <a:t>работников </a:t>
            </a:r>
          </a:p>
          <a:p>
            <a:r>
              <a:rPr lang="ru-RU" dirty="0" smtClean="0"/>
              <a:t>не </a:t>
            </a:r>
            <a:r>
              <a:rPr lang="ru-RU" dirty="0"/>
              <a:t>имеющая в своей структуре подразделения либо сотрудника, выполняющего обязанности по соблюдению законодательства в сфере противодействия </a:t>
            </a:r>
            <a:r>
              <a:rPr lang="ru-RU" dirty="0" smtClean="0"/>
              <a:t>коррупции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879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i.ytimg.com/vi/7IRtc7TCHTI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883298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69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59" y="836712"/>
            <a:ext cx="6761949" cy="452596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/>
              <a:t>Междисциплинарные научные </a:t>
            </a:r>
            <a:r>
              <a:rPr lang="ru-RU" b="1" dirty="0" smtClean="0"/>
              <a:t>исследования в </a:t>
            </a:r>
            <a:r>
              <a:rPr lang="ru-RU" b="1" dirty="0"/>
              <a:t>сфере </a:t>
            </a:r>
            <a:r>
              <a:rPr lang="ru-RU" b="1"/>
              <a:t>противодействия </a:t>
            </a:r>
            <a:r>
              <a:rPr lang="ru-RU" b="1" smtClean="0"/>
              <a:t>коррупции*</a:t>
            </a:r>
            <a:endParaRPr lang="ru-RU" dirty="0"/>
          </a:p>
        </p:txBody>
      </p:sp>
      <p:pic>
        <p:nvPicPr>
          <p:cNvPr id="4" name="Picture 7" descr="logo-iza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928" y="10732"/>
            <a:ext cx="1630362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C:\Users\Антикор5\Downloads\yubilei-big-format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8900"/>
            <a:ext cx="91440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5373216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решение президиума Совета при Президенте Российской Федерации по противодействию коррупции от 16 февраля 2011 г. (протокол заседания № 22) и соответствующее </a:t>
            </a:r>
            <a:r>
              <a:rPr lang="ru-RU" i="1" dirty="0" smtClean="0"/>
              <a:t>постановление </a:t>
            </a:r>
            <a:r>
              <a:rPr lang="ru-RU" i="1" dirty="0"/>
              <a:t>Правительства Российской Федерации от 31 января 2012 г.</a:t>
            </a:r>
          </a:p>
        </p:txBody>
      </p:sp>
    </p:spTree>
    <p:extLst>
      <p:ext uri="{BB962C8B-B14F-4D97-AF65-F5344CB8AC3E}">
        <p14:creationId xmlns:p14="http://schemas.microsoft.com/office/powerpoint/2010/main" val="242566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778098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pPr algn="just"/>
            <a:r>
              <a:rPr lang="ru-RU" sz="2800" b="1" dirty="0"/>
              <a:t>Образовательные семинары и программы дополнительного образования Института по следующим темам: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616624"/>
          </a:xfrm>
        </p:spPr>
        <p:txBody>
          <a:bodyPr>
            <a:normAutofit fontScale="325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5200" dirty="0" smtClean="0"/>
              <a:t>«</a:t>
            </a:r>
            <a:r>
              <a:rPr lang="ru-RU" sz="5200" dirty="0"/>
              <a:t>Противодействие коррупции в государственных корпорациях, федеральных фондах, иных организациях, создаваемых Российской Федерацией на основе федеральных законов» (2012 г.); </a:t>
            </a:r>
            <a:endParaRPr lang="ru-RU" sz="52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5200" dirty="0" smtClean="0"/>
              <a:t>«</a:t>
            </a:r>
            <a:r>
              <a:rPr lang="ru-RU" sz="5200" dirty="0"/>
              <a:t>Актуальные проблемы применения законодательства о противодействии коррупции в работе федеральных фондов, государственных компаний и корпораций» и «Обеспечение соблюдения требований федерального законодательства о противодействии коррупции в деятельности государственных компаний и корпораций» (2013 г.); </a:t>
            </a:r>
            <a:endParaRPr lang="ru-RU" sz="52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5200" dirty="0" smtClean="0"/>
              <a:t>«</a:t>
            </a:r>
            <a:r>
              <a:rPr lang="ru-RU" sz="5200" dirty="0"/>
              <a:t>Стратегия противодействия коррупции в работе федеральных фондов, государственных компаний и корпораций» (2014 и 2015 гг.); и «Повышение эффективности антикоррупционных мер в работе федеральных фондов, государственных компаний и корпораций» (2015 г.); </a:t>
            </a:r>
            <a:endParaRPr lang="ru-RU" sz="52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5200" dirty="0" smtClean="0"/>
              <a:t>Антикоррупционные </a:t>
            </a:r>
            <a:r>
              <a:rPr lang="ru-RU" sz="5200" dirty="0"/>
              <a:t>стандарты деятельности федеральных фондов, государственных компаний и корпораций: правовые и организационные аспекты» (2018 г.); </a:t>
            </a:r>
            <a:endParaRPr lang="ru-RU" sz="52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5200" dirty="0" smtClean="0"/>
              <a:t>«</a:t>
            </a:r>
            <a:r>
              <a:rPr lang="ru-RU" sz="5200" dirty="0"/>
              <a:t>Антикоррупционные стандарты деятельности федеральных фондов, государственных компаний и корпораций» (2020 г.). </a:t>
            </a:r>
            <a:endParaRPr lang="ru-RU" sz="5200" dirty="0" smtClean="0"/>
          </a:p>
          <a:p>
            <a:pPr marL="0" indent="0" algn="ctr">
              <a:buNone/>
            </a:pPr>
            <a:r>
              <a:rPr lang="ru-RU" sz="7400" b="1" dirty="0" smtClean="0"/>
              <a:t>В </a:t>
            </a:r>
            <a:r>
              <a:rPr lang="ru-RU" sz="7400" b="1" dirty="0"/>
              <a:t>2021 г. – программы </a:t>
            </a:r>
            <a:r>
              <a:rPr lang="ru-RU" sz="7400" b="1" dirty="0" smtClean="0"/>
              <a:t>ДПО: </a:t>
            </a:r>
          </a:p>
          <a:p>
            <a:pPr algn="just"/>
            <a:r>
              <a:rPr lang="ru-RU" sz="5500" dirty="0" smtClean="0"/>
              <a:t>«</a:t>
            </a:r>
            <a:r>
              <a:rPr lang="ru-RU" sz="5500" dirty="0"/>
              <a:t>Профилактика коррупции в деятельности организаций: нормативно-правовые и управленческие подходы</a:t>
            </a:r>
            <a:r>
              <a:rPr lang="ru-RU" sz="5500" dirty="0" smtClean="0"/>
              <a:t>»</a:t>
            </a:r>
          </a:p>
          <a:p>
            <a:pPr algn="just"/>
            <a:r>
              <a:rPr lang="ru-RU" sz="5500" dirty="0" smtClean="0"/>
              <a:t>«Правовые </a:t>
            </a:r>
            <a:r>
              <a:rPr lang="ru-RU" sz="5500" dirty="0"/>
              <a:t>механизмы противодействия коррупции в сфере корпоративных закупок</a:t>
            </a:r>
            <a:r>
              <a:rPr lang="ru-RU" sz="5500" dirty="0" smtClean="0"/>
              <a:t>»</a:t>
            </a:r>
          </a:p>
          <a:p>
            <a:pPr algn="just"/>
            <a:r>
              <a:rPr lang="ru-RU" sz="5500" dirty="0" smtClean="0"/>
              <a:t>«</a:t>
            </a:r>
            <a:r>
              <a:rPr lang="ru-RU" sz="5500" dirty="0"/>
              <a:t>Обеспечение соблюдения требований федерального законодательства о противодействии коррупции в деятельности государственных компаний и корпораций» </a:t>
            </a:r>
            <a:endParaRPr lang="ru-RU" sz="5500" dirty="0" smtClean="0"/>
          </a:p>
          <a:p>
            <a:pPr algn="just"/>
            <a:r>
              <a:rPr lang="ru-RU" sz="5500" dirty="0" smtClean="0"/>
              <a:t>«</a:t>
            </a:r>
            <a:r>
              <a:rPr lang="ru-RU" sz="5500" dirty="0"/>
              <a:t>Правовые и организационные аспекты профилактики коррупции»</a:t>
            </a:r>
            <a:r>
              <a:rPr lang="ru-RU" sz="5500" b="1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073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249376"/>
            <a:ext cx="9144000" cy="6876000"/>
          </a:xfrm>
          <a:prstGeom prst="rect">
            <a:avLst/>
          </a:prstGeom>
          <a:pattFill prst="wdUpDiag">
            <a:fgClr>
              <a:schemeClr val="bg1">
                <a:lumMod val="85000"/>
              </a:schemeClr>
            </a:fgClr>
            <a:bgClr>
              <a:schemeClr val="bg2"/>
            </a:bgClr>
          </a:pattFill>
          <a:ln w="0" cap="rnd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6409114"/>
            <a:ext cx="9144000" cy="34082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20</a:t>
            </a:r>
            <a:r>
              <a:rPr lang="ru-RU" sz="2400" b="1" dirty="0" smtClean="0"/>
              <a:t>2</a:t>
            </a:r>
            <a:r>
              <a:rPr lang="en-US" sz="2400" b="1" dirty="0" smtClean="0"/>
              <a:t>1</a:t>
            </a:r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2660073"/>
            <a:ext cx="9144000" cy="22278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44672" y="2967335"/>
            <a:ext cx="765466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Спасибо за внимание!</a:t>
            </a:r>
            <a:endParaRPr lang="ru-RU" sz="6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285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994122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r>
              <a:rPr lang="ru-RU" sz="3600" dirty="0"/>
              <a:t>В 2020 - 2021 </a:t>
            </a:r>
            <a:r>
              <a:rPr lang="ru-RU" sz="3600" dirty="0" smtClean="0"/>
              <a:t>гг. подготовлен </a:t>
            </a:r>
            <a:br>
              <a:rPr lang="ru-RU" sz="3600" dirty="0" smtClean="0"/>
            </a:br>
            <a:r>
              <a:rPr lang="ru-RU" sz="3600" dirty="0" smtClean="0"/>
              <a:t>цикл </a:t>
            </a:r>
            <a:r>
              <a:rPr lang="ru-RU" sz="3600" dirty="0"/>
              <a:t>научно-практических пособий: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5184576"/>
          </a:xfrm>
          <a:ln w="28575">
            <a:solidFill>
              <a:srgbClr val="00B050"/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ru-RU" sz="3800" b="1" dirty="0" smtClean="0"/>
              <a:t>Законодательство </a:t>
            </a:r>
            <a:r>
              <a:rPr lang="ru-RU" sz="3800" b="1" dirty="0"/>
              <a:t>в сфере противодействия коррупции</a:t>
            </a:r>
            <a:r>
              <a:rPr lang="ru-RU" dirty="0"/>
              <a:t>: концептуальные основы и место в системе российского законодательства: научно-практическое пособие</a:t>
            </a:r>
            <a:r>
              <a:rPr lang="ru-RU" b="1" dirty="0"/>
              <a:t> </a:t>
            </a:r>
            <a:r>
              <a:rPr lang="ru-RU" dirty="0"/>
              <a:t>/ Д.А. </a:t>
            </a:r>
            <a:r>
              <a:rPr lang="ru-RU" dirty="0" err="1"/>
              <a:t>Пашенцев</a:t>
            </a:r>
            <a:r>
              <a:rPr lang="ru-RU" dirty="0"/>
              <a:t>, М.В. </a:t>
            </a:r>
            <a:r>
              <a:rPr lang="ru-RU" dirty="0" err="1"/>
              <a:t>Залоило</a:t>
            </a:r>
            <a:r>
              <a:rPr lang="ru-RU" dirty="0"/>
              <a:t>, А.М. Цирин и др.;</a:t>
            </a:r>
            <a:r>
              <a:rPr lang="ru-RU" b="1" dirty="0"/>
              <a:t> </a:t>
            </a:r>
            <a:r>
              <a:rPr lang="ru-RU" dirty="0"/>
              <a:t>под ред. д-ра </a:t>
            </a:r>
            <a:r>
              <a:rPr lang="ru-RU" dirty="0" err="1"/>
              <a:t>юрид</a:t>
            </a:r>
            <a:r>
              <a:rPr lang="ru-RU" dirty="0"/>
              <a:t>. наук, проф. Д.А. </a:t>
            </a:r>
            <a:r>
              <a:rPr lang="ru-RU" dirty="0" err="1"/>
              <a:t>Пашенцева</a:t>
            </a:r>
            <a:r>
              <a:rPr lang="ru-RU" dirty="0"/>
              <a:t>. – М.: 2020. – 176 с.</a:t>
            </a:r>
          </a:p>
          <a:p>
            <a:r>
              <a:rPr lang="ru-RU" sz="3800" b="1" dirty="0"/>
              <a:t>Антикоррупционное правовое вос</a:t>
            </a:r>
            <a:r>
              <a:rPr lang="ru-RU" b="1" dirty="0"/>
              <a:t>питание:</a:t>
            </a:r>
            <a:r>
              <a:rPr lang="ru-RU" dirty="0"/>
              <a:t> научно-практическое пособие / Д.А. </a:t>
            </a:r>
            <a:r>
              <a:rPr lang="ru-RU" dirty="0" err="1"/>
              <a:t>Пашенцев</a:t>
            </a:r>
            <a:r>
              <a:rPr lang="ru-RU" dirty="0"/>
              <a:t>, М.В. </a:t>
            </a:r>
            <a:r>
              <a:rPr lang="ru-RU" dirty="0" err="1"/>
              <a:t>Залоило</a:t>
            </a:r>
            <a:r>
              <a:rPr lang="ru-RU" dirty="0"/>
              <a:t>, Ю.В.</a:t>
            </a:r>
            <a:r>
              <a:rPr lang="en-TT" dirty="0"/>
              <a:t> </a:t>
            </a:r>
            <a:r>
              <a:rPr lang="ru-RU" dirty="0" err="1"/>
              <a:t>Трунцевский</a:t>
            </a:r>
            <a:r>
              <a:rPr lang="ru-RU" dirty="0"/>
              <a:t> и др.; под ред. Д.А. </a:t>
            </a:r>
            <a:r>
              <a:rPr lang="ru-RU" dirty="0" err="1"/>
              <a:t>Пашенцева</a:t>
            </a:r>
            <a:r>
              <a:rPr lang="ru-RU" dirty="0"/>
              <a:t>. – </a:t>
            </a:r>
            <a:r>
              <a:rPr lang="ru-RU" dirty="0" smtClean="0"/>
              <a:t>М., 2020</a:t>
            </a:r>
            <a:r>
              <a:rPr lang="ru-RU" dirty="0"/>
              <a:t>. – 144 с.</a:t>
            </a:r>
          </a:p>
          <a:p>
            <a:r>
              <a:rPr lang="ru-RU" sz="3800" b="1" dirty="0"/>
              <a:t>Современные юридические и медиа технологии противодействия коррупции в Российской Фед</a:t>
            </a:r>
            <a:r>
              <a:rPr lang="ru-RU" b="1" dirty="0"/>
              <a:t>ерации</a:t>
            </a:r>
            <a:r>
              <a:rPr lang="ru-RU" dirty="0"/>
              <a:t>: научно-практическое пособие / Д.А. </a:t>
            </a:r>
            <a:r>
              <a:rPr lang="ru-RU" dirty="0" err="1"/>
              <a:t>Пашенцев</a:t>
            </a:r>
            <a:r>
              <a:rPr lang="ru-RU" dirty="0"/>
              <a:t>, Ю.В. </a:t>
            </a:r>
            <a:r>
              <a:rPr lang="ru-RU" dirty="0" err="1"/>
              <a:t>Трунцевский</a:t>
            </a:r>
            <a:r>
              <a:rPr lang="ru-RU" dirty="0"/>
              <a:t>, А.М. Цирин и др.; отв. ред. И.И. Кучеров </a:t>
            </a:r>
            <a:r>
              <a:rPr lang="ru-RU" dirty="0" smtClean="0"/>
              <a:t>– М., 2020</a:t>
            </a:r>
            <a:r>
              <a:rPr lang="ru-RU" dirty="0"/>
              <a:t>. –166 с. </a:t>
            </a:r>
          </a:p>
          <a:p>
            <a:r>
              <a:rPr lang="ru-RU" sz="3800" b="1" dirty="0"/>
              <a:t>Антикоррупционное просвещение в Российской Федерации</a:t>
            </a:r>
            <a:r>
              <a:rPr lang="ru-RU" dirty="0"/>
              <a:t>: научно-практическое пособие / Д.А. </a:t>
            </a:r>
            <a:r>
              <a:rPr lang="ru-RU" dirty="0" err="1"/>
              <a:t>Пашенцев</a:t>
            </a:r>
            <a:r>
              <a:rPr lang="ru-RU" dirty="0"/>
              <a:t>, Ю.В. </a:t>
            </a:r>
            <a:r>
              <a:rPr lang="ru-RU" dirty="0" err="1"/>
              <a:t>Трунцевский</a:t>
            </a:r>
            <a:r>
              <a:rPr lang="ru-RU" dirty="0"/>
              <a:t>, А.М. Цирин [и др.]; отв. ред. Т.Я. </a:t>
            </a:r>
            <a:r>
              <a:rPr lang="ru-RU" dirty="0" err="1"/>
              <a:t>Хабриева</a:t>
            </a:r>
            <a:r>
              <a:rPr lang="ru-RU" dirty="0"/>
              <a:t>. – </a:t>
            </a:r>
            <a:r>
              <a:rPr lang="ru-RU" dirty="0" smtClean="0"/>
              <a:t>М., 2021. </a:t>
            </a:r>
            <a:r>
              <a:rPr lang="ru-RU" dirty="0"/>
              <a:t>– 128 с.</a:t>
            </a:r>
          </a:p>
          <a:p>
            <a:r>
              <a:rPr lang="ru-RU" sz="3800" b="1" dirty="0"/>
              <a:t>Концепция консолидации законодательства Российской Федерации о противодействии коррупции</a:t>
            </a:r>
            <a:r>
              <a:rPr lang="ru-RU" dirty="0"/>
              <a:t>: научно-практическое пособие / под ред. д-ра </a:t>
            </a:r>
            <a:r>
              <a:rPr lang="ru-RU" dirty="0" err="1"/>
              <a:t>юрид</a:t>
            </a:r>
            <a:r>
              <a:rPr lang="ru-RU" dirty="0"/>
              <a:t>. наук, проф. Д. А. </a:t>
            </a:r>
            <a:r>
              <a:rPr lang="ru-RU" dirty="0" err="1"/>
              <a:t>Пашенцева</a:t>
            </a:r>
            <a:r>
              <a:rPr lang="ru-RU" dirty="0"/>
              <a:t>. – </a:t>
            </a:r>
            <a:r>
              <a:rPr lang="ru-RU" dirty="0" smtClean="0"/>
              <a:t>М., 2021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130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58417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just"/>
            <a:r>
              <a:rPr lang="ru-RU" sz="2800" b="1" dirty="0"/>
              <a:t>Утрата доверия по законодательству Российской Федерации:</a:t>
            </a:r>
            <a:r>
              <a:rPr lang="ru-RU" sz="2800" dirty="0"/>
              <a:t> научно-практическое пособие / Ю.В. </a:t>
            </a:r>
            <a:r>
              <a:rPr lang="ru-RU" sz="2800" dirty="0" err="1"/>
              <a:t>Трунцевский</a:t>
            </a:r>
            <a:r>
              <a:rPr lang="ru-RU" sz="2800" dirty="0"/>
              <a:t>, А.М. Цирин и др.; отв. ред. И.И. Кучеров. </a:t>
            </a:r>
            <a:r>
              <a:rPr lang="ru-RU" sz="2800" dirty="0" err="1" smtClean="0"/>
              <a:t>ИЗиСП</a:t>
            </a:r>
            <a:r>
              <a:rPr lang="ru-RU" sz="2800" dirty="0" smtClean="0"/>
              <a:t>, М., </a:t>
            </a:r>
            <a:r>
              <a:rPr lang="ru-RU" sz="2800" b="1" dirty="0" smtClean="0">
                <a:solidFill>
                  <a:srgbClr val="FF0000"/>
                </a:solidFill>
              </a:rPr>
              <a:t>2022.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9449"/>
            <a:ext cx="8352928" cy="496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081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274638"/>
            <a:ext cx="4248472" cy="6106690"/>
          </a:xfrm>
        </p:spPr>
        <p:txBody>
          <a:bodyPr>
            <a:normAutofit/>
          </a:bodyPr>
          <a:lstStyle/>
          <a:p>
            <a:r>
              <a:rPr lang="ru-RU" sz="3600" b="1" dirty="0"/>
              <a:t>НАЦИОНАЛЬНЫЙ ПЛАН </a:t>
            </a:r>
            <a:br>
              <a:rPr lang="ru-RU" sz="3600" b="1" dirty="0"/>
            </a:br>
            <a:r>
              <a:rPr lang="ru-RU" sz="3600" b="1" dirty="0"/>
              <a:t>ПРОТИВОДЕЙСТВИЯ КОРРУПЦИИ</a:t>
            </a:r>
            <a:br>
              <a:rPr lang="ru-RU" sz="3600" b="1" dirty="0"/>
            </a:br>
            <a:r>
              <a:rPr lang="ru-RU" sz="3600" b="1" dirty="0"/>
              <a:t> на 2021 - 2024 годы</a:t>
            </a:r>
            <a:br>
              <a:rPr lang="ru-RU" sz="3600" b="1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708920"/>
            <a:ext cx="4536504" cy="381642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XII. Повышение эффективности образовательных</a:t>
            </a:r>
            <a:br>
              <a:rPr lang="ru-RU" dirty="0"/>
            </a:br>
            <a:r>
              <a:rPr lang="ru-RU" dirty="0"/>
              <a:t>и иных мероприятий, направленных на антикоррупционное</a:t>
            </a:r>
            <a:br>
              <a:rPr lang="ru-RU" dirty="0"/>
            </a:br>
            <a:r>
              <a:rPr lang="ru-RU" dirty="0"/>
              <a:t>просвещение и популяризацию в обществе</a:t>
            </a:r>
            <a:br>
              <a:rPr lang="ru-RU" dirty="0"/>
            </a:br>
            <a:r>
              <a:rPr lang="ru-RU" dirty="0"/>
              <a:t>антикоррупционных стандартов</a:t>
            </a:r>
          </a:p>
        </p:txBody>
      </p:sp>
      <p:pic>
        <p:nvPicPr>
          <p:cNvPr id="4" name="Picture 9" descr="C:\Users\Антикор5\Downloads\372f6fee-6a2d-4c68-88a3-2548adf9a3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23" y="476672"/>
            <a:ext cx="4508687" cy="132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56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-1"/>
            <a:ext cx="9036496" cy="1262565"/>
          </a:xfrm>
        </p:spPr>
        <p:txBody>
          <a:bodyPr>
            <a:normAutofit fontScale="47500" lnSpcReduction="20000"/>
          </a:bodyPr>
          <a:lstStyle/>
          <a:p>
            <a:endParaRPr lang="ru-RU" b="1" dirty="0" smtClean="0"/>
          </a:p>
          <a:p>
            <a:pPr marL="0" indent="0">
              <a:buNone/>
            </a:pPr>
            <a:r>
              <a:rPr lang="ru-RU" sz="4400" b="1" dirty="0" smtClean="0"/>
              <a:t>Антикоррупционное просвещение </a:t>
            </a:r>
            <a:r>
              <a:rPr lang="ru-RU" sz="4400" b="1" dirty="0"/>
              <a:t>в Российской Федерации</a:t>
            </a:r>
            <a:r>
              <a:rPr lang="ru-RU" sz="4400" dirty="0"/>
              <a:t>: </a:t>
            </a:r>
            <a:r>
              <a:rPr lang="ru-RU" sz="4400" dirty="0" smtClean="0"/>
              <a:t>2021</a:t>
            </a:r>
            <a:r>
              <a:rPr lang="ru-RU" sz="4400" dirty="0"/>
              <a:t>. </a:t>
            </a:r>
            <a:r>
              <a:rPr lang="ru-RU" sz="4400" dirty="0" smtClean="0"/>
              <a:t>– 128 с.</a:t>
            </a:r>
          </a:p>
          <a:p>
            <a:pPr marL="0" indent="0">
              <a:buNone/>
            </a:pPr>
            <a:r>
              <a:rPr lang="ru-RU" sz="4400" b="1" dirty="0"/>
              <a:t>Антикоррупционное правовое </a:t>
            </a:r>
            <a:r>
              <a:rPr lang="ru-RU" sz="4400" b="1" dirty="0" smtClean="0"/>
              <a:t>воспитание</a:t>
            </a:r>
            <a:r>
              <a:rPr lang="ru-RU" sz="4400" dirty="0" smtClean="0"/>
              <a:t>, </a:t>
            </a:r>
            <a:r>
              <a:rPr lang="ru-RU" sz="4400" dirty="0"/>
              <a:t>2020. — 144 с.</a:t>
            </a:r>
          </a:p>
        </p:txBody>
      </p:sp>
      <p:pic>
        <p:nvPicPr>
          <p:cNvPr id="10242" name="Picture 2" descr="C:\Users\Антикор5\Downloads\Book20212309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068119"/>
            <a:ext cx="3779912" cy="559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Антикор5\Downloads\Book20202702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45" y="1052736"/>
            <a:ext cx="3624693" cy="561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51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Антикор5\Downloads\Book20210804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4176464" cy="594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goods.kaypu.com/photo/5dd47ef7384e1f08205927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0"/>
            <a:ext cx="46241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9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4536504" cy="6322714"/>
          </a:xfrm>
        </p:spPr>
        <p:txBody>
          <a:bodyPr>
            <a:normAutofit/>
          </a:bodyPr>
          <a:lstStyle/>
          <a:p>
            <a:r>
              <a:rPr lang="ru-RU" b="1" dirty="0" smtClean="0"/>
              <a:t>Противодействие коррупции </a:t>
            </a:r>
            <a:br>
              <a:rPr lang="ru-RU" b="1" dirty="0" smtClean="0"/>
            </a:br>
            <a:r>
              <a:rPr lang="ru-RU" dirty="0" smtClean="0"/>
              <a:t>в </a:t>
            </a:r>
            <a:r>
              <a:rPr lang="ru-RU" dirty="0"/>
              <a:t>условиях пандемии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COVID-19</a:t>
            </a:r>
            <a:r>
              <a:rPr lang="ru-RU" dirty="0" smtClean="0"/>
              <a:t> </a:t>
            </a:r>
            <a:r>
              <a:rPr lang="ru-RU" dirty="0"/>
              <a:t>и иных кризисных ситуаций</a:t>
            </a:r>
          </a:p>
        </p:txBody>
      </p:sp>
      <p:pic>
        <p:nvPicPr>
          <p:cNvPr id="4" name="Picture 2" descr="Сухаренко, Трунцевский, Савченко - Криминальные вызовы пандемии COVID-19 в России обложка книг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78" y="182746"/>
            <a:ext cx="4267267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31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нтикор5\Downloads\Book202129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5" y="1881"/>
            <a:ext cx="3401857" cy="515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6632"/>
            <a:ext cx="3419872" cy="5040560"/>
          </a:xfrm>
          <a:prstGeom prst="rect">
            <a:avLst/>
          </a:prstGeom>
          <a:noFill/>
          <a:ln w="5715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860" y="2523178"/>
            <a:ext cx="3055268" cy="4248472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591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1299</TotalTime>
  <Words>849</Words>
  <Application>Microsoft Office PowerPoint</Application>
  <PresentationFormat>Экран (4:3)</PresentationFormat>
  <Paragraphs>101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В 2020 - 2021 гг. подготовлен  цикл научно-практических пособий:</vt:lpstr>
      <vt:lpstr>Утрата доверия по законодательству Российской Федерации: научно-практическое пособие / Ю.В. Трунцевский, А.М. Цирин и др.; отв. ред. И.И. Кучеров. ИЗиСП, М., 2022. </vt:lpstr>
      <vt:lpstr>НАЦИОНАЛЬНЫЙ ПЛАН  ПРОТИВОДЕЙСТВИЯ КОРРУПЦИИ  на 2021 - 2024 годы </vt:lpstr>
      <vt:lpstr>Презентация PowerPoint</vt:lpstr>
      <vt:lpstr>Презентация PowerPoint</vt:lpstr>
      <vt:lpstr>Противодействие коррупции  в условиях пандемии  COVID-19 и иных кризисных ситуаций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Типичный (усредненный) портрет отечественной организации –взяткодателя (реестр ЮЛ) ст. 19.28</vt:lpstr>
      <vt:lpstr>Презентация PowerPoint</vt:lpstr>
      <vt:lpstr>Образовательные семинары и программы дополнительного образования Института по следующим темам: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Антикор5</dc:creator>
  <cp:lastModifiedBy>Антикор5</cp:lastModifiedBy>
  <cp:revision>104</cp:revision>
  <dcterms:created xsi:type="dcterms:W3CDTF">2017-12-01T05:14:22Z</dcterms:created>
  <dcterms:modified xsi:type="dcterms:W3CDTF">2021-12-06T11:14:14Z</dcterms:modified>
</cp:coreProperties>
</file>